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6" r:id="rId1"/>
  </p:sldMasterIdLst>
  <p:notesMasterIdLst>
    <p:notesMasterId r:id="rId35"/>
  </p:notesMasterIdLst>
  <p:handoutMasterIdLst>
    <p:handoutMasterId r:id="rId36"/>
  </p:handoutMasterIdLst>
  <p:sldIdLst>
    <p:sldId id="435" r:id="rId2"/>
    <p:sldId id="434" r:id="rId3"/>
    <p:sldId id="497" r:id="rId4"/>
    <p:sldId id="496" r:id="rId5"/>
    <p:sldId id="437" r:id="rId6"/>
    <p:sldId id="396" r:id="rId7"/>
    <p:sldId id="438" r:id="rId8"/>
    <p:sldId id="445" r:id="rId9"/>
    <p:sldId id="446" r:id="rId10"/>
    <p:sldId id="448" r:id="rId11"/>
    <p:sldId id="447" r:id="rId12"/>
    <p:sldId id="449" r:id="rId13"/>
    <p:sldId id="450" r:id="rId14"/>
    <p:sldId id="451" r:id="rId15"/>
    <p:sldId id="452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94" r:id="rId25"/>
    <p:sldId id="495" r:id="rId26"/>
    <p:sldId id="462" r:id="rId27"/>
    <p:sldId id="464" r:id="rId28"/>
    <p:sldId id="473" r:id="rId29"/>
    <p:sldId id="469" r:id="rId30"/>
    <p:sldId id="472" r:id="rId31"/>
    <p:sldId id="475" r:id="rId32"/>
    <p:sldId id="468" r:id="rId33"/>
    <p:sldId id="442" r:id="rId34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2B"/>
    <a:srgbClr val="3278CD"/>
    <a:srgbClr val="7BA8DF"/>
    <a:srgbClr val="FFE5EA"/>
    <a:srgbClr val="00B050"/>
    <a:srgbClr val="E6AF00"/>
    <a:srgbClr val="9E7800"/>
    <a:srgbClr val="EDF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1" autoAdjust="0"/>
    <p:restoredTop sz="79539" autoAdjust="0"/>
  </p:normalViewPr>
  <p:slideViewPr>
    <p:cSldViewPr snapToGrid="0" snapToObjects="1">
      <p:cViewPr>
        <p:scale>
          <a:sx n="68" d="100"/>
          <a:sy n="68" d="100"/>
        </p:scale>
        <p:origin x="-1674" y="-192"/>
      </p:cViewPr>
      <p:guideLst>
        <p:guide orient="horz" pos="142"/>
        <p:guide orient="horz" pos="3906"/>
        <p:guide orient="horz" pos="3725"/>
        <p:guide orient="horz" pos="1003"/>
        <p:guide pos="1459"/>
        <p:guide pos="235"/>
        <p:guide pos="2615"/>
        <p:guide pos="847"/>
        <p:guide pos="5337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83" cy="33917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185" y="0"/>
            <a:ext cx="4303869" cy="339171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485CDE-05FA-4444-89AE-2D64500B6DA7}" type="datetimeFigureOut">
              <a:rPr lang="ru-RU"/>
              <a:pPr>
                <a:defRPr/>
              </a:pPr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919"/>
            <a:ext cx="4302283" cy="33917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185" y="6456919"/>
            <a:ext cx="4303869" cy="339171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4FCEBB-882E-4F59-93C9-A347852D5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7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83" cy="3407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71" y="0"/>
            <a:ext cx="4302283" cy="3407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648EC0-60E1-41F3-9921-F3857B0227C1}" type="datetimeFigureOut">
              <a:rPr lang="ru-RU"/>
              <a:pPr>
                <a:defRPr/>
              </a:pPr>
              <a:t>18.03.2024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47" y="3271252"/>
            <a:ext cx="7941944" cy="2676912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920"/>
            <a:ext cx="4302283" cy="34075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71" y="6456920"/>
            <a:ext cx="4302283" cy="340756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F51F1D-6867-4418-AF35-3D2EF8841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13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437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/>
              <a:t>При его заполнении должен соблюдаться  принцип соответствия </a:t>
            </a:r>
            <a:r>
              <a:rPr lang="ru-RU" sz="800" b="1" dirty="0"/>
              <a:t>расходов на производство и продажу продукции (товаров, работ, услуг) </a:t>
            </a:r>
          </a:p>
          <a:p>
            <a:r>
              <a:rPr lang="ru-RU" sz="800" b="1" dirty="0"/>
              <a:t>объему отгруженных товаров, работ и услуг собственного производства и объему продаж, приобретенных для перепродажи</a:t>
            </a:r>
            <a:r>
              <a:rPr lang="ru-RU" sz="800" dirty="0"/>
              <a:t>, т.е. должны быть отражены расходы, связанные с теми доходами, которые отражены в форме по строке 501 «Оборот»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fontAlgn="auto">
              <a:spcAft>
                <a:spcPts val="0"/>
              </a:spcAft>
              <a:defRPr/>
            </a:pPr>
            <a:r>
              <a:rPr lang="ru-RU" sz="800" dirty="0">
                <a:solidFill>
                  <a:srgbClr val="FF0000"/>
                </a:solidFill>
              </a:rPr>
              <a:t>Строки связанные с перепродажей товаров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Строка 611: Импортными</a:t>
            </a:r>
            <a:r>
              <a:rPr lang="ru-RU" dirty="0"/>
              <a:t> считаются произведенные за пределами России сырье, материалы, покупные изделия в соответствии с таможенной декларацией или сертификатом, однозначно свидетельствующими о стране происхождения. </a:t>
            </a:r>
          </a:p>
          <a:p>
            <a:r>
              <a:rPr lang="ru-RU" b="1" dirty="0"/>
              <a:t>По строке 612 </a:t>
            </a:r>
            <a:r>
              <a:rPr lang="ru-RU" dirty="0"/>
              <a:t>выделяется </a:t>
            </a:r>
            <a:r>
              <a:rPr lang="ru-RU" b="1" dirty="0"/>
              <a:t>стоимость приобретенного природного (естественного) газа, израсходованного в качестве сырья</a:t>
            </a:r>
            <a:r>
              <a:rPr lang="ru-RU" dirty="0"/>
              <a:t> (необходимого компонента) в процессе производства продукции (без стоимости газа, отражаемого по строке 618)</a:t>
            </a:r>
            <a:r>
              <a:rPr lang="ru-RU" b="1" dirty="0"/>
              <a:t>.</a:t>
            </a:r>
            <a:r>
              <a:rPr lang="ru-RU" dirty="0"/>
              <a:t>  Например, природный газ, используемый для получения химических продуктов: производства пластмасс, удобрений, синтетических волокон, химических веществ и прочего. </a:t>
            </a:r>
          </a:p>
          <a:p>
            <a:pPr defTabSz="912937">
              <a:defRPr/>
            </a:pPr>
            <a:r>
              <a:rPr lang="ru-RU" b="1" dirty="0"/>
              <a:t>По строке 613 </a:t>
            </a:r>
            <a:r>
              <a:rPr lang="ru-RU" dirty="0"/>
              <a:t>выделяются расходы на транспортировку, хранение и доставку покупных материальных, осуществляемые магистральным грузовым железнодорожным транспортом, включая недостачи и потери от порчи материалов в пути в пределах норм естественной убыли и дополнительные сборы, включая оплату за услуги, оказываемые субъектами естественной монополии (ОАО «РЖД» и ОАО «АК «ЖДЯ»), не подлежащие государственному регулированию</a:t>
            </a:r>
            <a:r>
              <a:rPr lang="ru-RU" b="1" dirty="0"/>
              <a:t>. Счет 10.</a:t>
            </a:r>
          </a:p>
          <a:p>
            <a:endParaRPr lang="ru-RU" b="1" dirty="0"/>
          </a:p>
          <a:p>
            <a:pPr marL="109552" algn="just" fontAlgn="auto">
              <a:spcAft>
                <a:spcPts val="0"/>
              </a:spcAft>
              <a:defRPr/>
            </a:pP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fontAlgn="auto">
              <a:spcAft>
                <a:spcPts val="0"/>
              </a:spcAft>
              <a:defRPr/>
            </a:pPr>
            <a:r>
              <a:rPr lang="ru-RU" sz="800" dirty="0">
                <a:solidFill>
                  <a:srgbClr val="FF0000"/>
                </a:solidFill>
                <a:latin typeface="Arial" pitchFamily="34" charset="0"/>
              </a:rPr>
              <a:t>строка 646 - ОСАГО </a:t>
            </a:r>
          </a:p>
          <a:p>
            <a:pPr marL="109552" algn="just" fontAlgn="auto">
              <a:spcAft>
                <a:spcPts val="0"/>
              </a:spcAft>
              <a:defRPr/>
            </a:pPr>
            <a:r>
              <a:rPr lang="ru-RU" sz="800" dirty="0">
                <a:solidFill>
                  <a:srgbClr val="FF0000"/>
                </a:solidFill>
                <a:latin typeface="Arial" pitchFamily="34" charset="0"/>
              </a:rPr>
              <a:t>строка 648 – КАСКО, негосударственные пенсионные фонды</a:t>
            </a:r>
          </a:p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  <a:latin typeface="Arial" pitchFamily="34" charset="0"/>
            </a:endParaRPr>
          </a:p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  <a:latin typeface="Arial" pitchFamily="34" charset="0"/>
            </a:endParaRPr>
          </a:p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/>
              <a:t>Не отражаются:</a:t>
            </a:r>
          </a:p>
          <a:p>
            <a:pPr defTabSz="912937">
              <a:defRPr/>
            </a:pPr>
            <a:r>
              <a:rPr lang="ru-RU" sz="800" b="1" dirty="0"/>
              <a:t>По стр.662,663 </a:t>
            </a:r>
            <a:r>
              <a:rPr lang="ru-RU" sz="800" dirty="0"/>
              <a:t>изделия собственного производства, используемые внутри предприятия (</a:t>
            </a:r>
            <a:r>
              <a:rPr lang="ru-RU" sz="800" u="sng" dirty="0"/>
              <a:t>отражаются по стр.627</a:t>
            </a:r>
            <a:r>
              <a:rPr lang="ru-RU" sz="800" dirty="0"/>
              <a:t>);о</a:t>
            </a:r>
            <a:r>
              <a:rPr lang="x-none" sz="800"/>
              <a:t>статки продукции общественного питания</a:t>
            </a:r>
            <a:r>
              <a:rPr lang="ru-RU" sz="800" dirty="0"/>
              <a:t>.</a:t>
            </a:r>
          </a:p>
          <a:p>
            <a:pPr defTabSz="912937">
              <a:defRPr/>
            </a:pPr>
            <a:r>
              <a:rPr lang="ru-MO" b="1" dirty="0"/>
              <a:t>По стр.664,665 </a:t>
            </a:r>
            <a:r>
              <a:rPr lang="ru-MO" dirty="0"/>
              <a:t>стоимость животных на выращивании и откорме: стоимость животных, приобретенных для медицинских опытов; стоимость содержания собак, осуществляющих охрану территорий и объектов</a:t>
            </a:r>
            <a:r>
              <a:rPr lang="ru-RU" dirty="0"/>
              <a:t> и собак-ищеек;</a:t>
            </a:r>
            <a:r>
              <a:rPr lang="ru-MO" dirty="0"/>
              <a:t> животных цирков, зоопарков, заповедников, офисов и тому подобное. </a:t>
            </a:r>
            <a:endParaRPr lang="ru-RU" dirty="0"/>
          </a:p>
          <a:p>
            <a:pPr defTabSz="912937">
              <a:defRPr/>
            </a:pPr>
            <a:r>
              <a:rPr lang="ru-RU" b="1" dirty="0"/>
              <a:t>По стр.666,667</a:t>
            </a:r>
            <a:r>
              <a:rPr lang="ru-RU" dirty="0"/>
              <a:t> продукция, зачисленная в производственные запасы, </a:t>
            </a:r>
            <a:r>
              <a:rPr lang="ru-RU" u="sng" dirty="0"/>
              <a:t>а отражается по строке 519</a:t>
            </a:r>
            <a:r>
              <a:rPr lang="ru-RU" dirty="0"/>
              <a:t>.</a:t>
            </a:r>
          </a:p>
          <a:p>
            <a:r>
              <a:rPr lang="ru-RU" b="1" dirty="0"/>
              <a:t>По стр.668,669:</a:t>
            </a:r>
          </a:p>
          <a:p>
            <a:r>
              <a:rPr lang="ru-RU" dirty="0"/>
              <a:t>-затраты по работам, учтенным в справке о стоимости выполненных работ и затрат, </a:t>
            </a:r>
            <a:r>
              <a:rPr lang="ru-RU" dirty="0">
                <a:solidFill>
                  <a:srgbClr val="0070C0"/>
                </a:solidFill>
              </a:rPr>
              <a:t>принятых заказчиком</a:t>
            </a:r>
            <a:r>
              <a:rPr lang="ru-RU" dirty="0"/>
              <a:t>; </a:t>
            </a:r>
          </a:p>
          <a:p>
            <a:r>
              <a:rPr lang="ru-RU" dirty="0"/>
              <a:t>-затраты застройщика по возведению объектов строительства с начала строительства до ввода объектов в эксплуатацию; </a:t>
            </a:r>
          </a:p>
          <a:p>
            <a:r>
              <a:rPr lang="ru-RU" dirty="0"/>
              <a:t>-затраты организации по незавершенным геолого-разведочным работам, незавершенному бурению, ремонту скважин, отражаемых в бухгалтерском учете на счете 08.</a:t>
            </a:r>
          </a:p>
          <a:p>
            <a:endParaRPr lang="ru-RU" dirty="0"/>
          </a:p>
          <a:p>
            <a:pPr defTabSz="912937">
              <a:defRPr/>
            </a:pPr>
            <a:endParaRPr lang="ru-RU" dirty="0"/>
          </a:p>
          <a:p>
            <a:endParaRPr lang="ru-RU" sz="800" dirty="0"/>
          </a:p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defTabSz="912937" fontAlgn="auto">
              <a:spcAft>
                <a:spcPts val="0"/>
              </a:spcAft>
              <a:defRPr/>
            </a:pPr>
            <a:r>
              <a:rPr lang="ru-RU" sz="800" dirty="0"/>
              <a:t>При отнесении работ и услуг к </a:t>
            </a:r>
            <a:r>
              <a:rPr lang="ru-RU" sz="800" i="1" dirty="0"/>
              <a:t>производственным</a:t>
            </a:r>
            <a:r>
              <a:rPr lang="ru-RU" sz="800" dirty="0"/>
              <a:t> или </a:t>
            </a:r>
            <a:r>
              <a:rPr lang="ru-RU" sz="800" i="1" dirty="0"/>
              <a:t>непроизводственным</a:t>
            </a:r>
            <a:r>
              <a:rPr lang="ru-RU" sz="800" dirty="0"/>
              <a:t> необходимо руководствоваться </a:t>
            </a:r>
            <a:r>
              <a:rPr lang="ru-RU" sz="800" u="sng" dirty="0"/>
              <a:t>инструкциями по учету затрат</a:t>
            </a:r>
            <a:r>
              <a:rPr lang="ru-RU" sz="800" dirty="0"/>
              <a:t>. Например: услуги связи, оказанные операторами связи друг другу (услуги присоединения, услуги по пропуску трафика), в соответствии с методическими рекомендациями по ведению учета расходов в организациях связи, относятся к услугам производственного характера, поэтому должны быть отражены этими организациями по строке 714.</a:t>
            </a:r>
          </a:p>
          <a:p>
            <a:pPr marL="109552" algn="just" defTabSz="912937" fontAlgn="auto">
              <a:spcAft>
                <a:spcPts val="0"/>
              </a:spcAft>
              <a:defRPr/>
            </a:pPr>
            <a:endParaRPr lang="ru-RU" sz="800" dirty="0"/>
          </a:p>
          <a:p>
            <a:pPr marL="109552" algn="just" defTabSz="912937" fontAlgn="auto">
              <a:spcAft>
                <a:spcPts val="0"/>
              </a:spcAft>
              <a:defRPr/>
            </a:pPr>
            <a:r>
              <a:rPr lang="ru-RU" dirty="0"/>
              <a:t>По строке 713 отражается стоимость сельскохозяйственных услуг </a:t>
            </a:r>
            <a:r>
              <a:rPr lang="ru-RU" u="sng" dirty="0"/>
              <a:t>(кроме ветеринарных)</a:t>
            </a:r>
            <a:r>
              <a:rPr lang="ru-MO" dirty="0"/>
              <a:t>: </a:t>
            </a:r>
            <a:r>
              <a:rPr lang="ru-RU" dirty="0"/>
              <a:t>по выращиванию сельскохозяйственных культур, защите растений от болезней и вредителей, эксплуатации оросительных и осушительных систем, по содержанию животных и другие сельскохозяйственные услуги.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b="1" dirty="0">
                <a:solidFill>
                  <a:srgbClr val="0070C0"/>
                </a:solidFill>
              </a:rPr>
              <a:t>По строке 721 </a:t>
            </a:r>
            <a:r>
              <a:rPr lang="ru-RU" sz="800" dirty="0"/>
              <a:t>отражается</a:t>
            </a:r>
            <a:r>
              <a:rPr lang="ru-MO" sz="800" dirty="0"/>
              <a:t>: </a:t>
            </a:r>
          </a:p>
          <a:p>
            <a:r>
              <a:rPr lang="ru-RU" sz="800" dirty="0"/>
              <a:t>-по транспортировке работников к месту работы и обратно</a:t>
            </a:r>
            <a:r>
              <a:rPr lang="ru-MO" sz="800" dirty="0"/>
              <a:t>;</a:t>
            </a:r>
            <a:r>
              <a:rPr lang="ru-RU" sz="800" dirty="0"/>
              <a:t> </a:t>
            </a:r>
          </a:p>
          <a:p>
            <a:r>
              <a:rPr lang="ru-RU" sz="800" dirty="0"/>
              <a:t>-оплата транспортных расходов командированным работникам; </a:t>
            </a:r>
          </a:p>
          <a:p>
            <a:r>
              <a:rPr lang="ru-RU" sz="800" dirty="0"/>
              <a:t>-оплата проезда в отпуск работников и членов их семей </a:t>
            </a:r>
            <a:r>
              <a:rPr lang="ru-RU" sz="800" dirty="0" err="1"/>
              <a:t>итп</a:t>
            </a:r>
            <a:r>
              <a:rPr lang="ru-RU" sz="800" dirty="0"/>
              <a:t>.</a:t>
            </a:r>
          </a:p>
          <a:p>
            <a:r>
              <a:rPr lang="ru-RU" sz="800" b="1" dirty="0">
                <a:solidFill>
                  <a:srgbClr val="0070C0"/>
                </a:solidFill>
              </a:rPr>
              <a:t>По строке 733 </a:t>
            </a:r>
            <a:r>
              <a:rPr lang="ru-MO" sz="800" dirty="0"/>
              <a:t>:</a:t>
            </a:r>
            <a:r>
              <a:rPr lang="ru-RU" sz="800" dirty="0"/>
              <a:t> </a:t>
            </a:r>
          </a:p>
          <a:p>
            <a:r>
              <a:rPr lang="ru-RU" sz="800" dirty="0"/>
              <a:t>-медицинского  освидетельствования водителей перед рейсовыми поездками;</a:t>
            </a:r>
          </a:p>
          <a:p>
            <a:r>
              <a:rPr lang="ru-RU" sz="800" dirty="0"/>
              <a:t>-ежегодные профилактические осмотры работников </a:t>
            </a:r>
            <a:r>
              <a:rPr lang="ru-RU" sz="800" dirty="0" err="1"/>
              <a:t>итп</a:t>
            </a:r>
            <a:r>
              <a:rPr lang="ru-RU" sz="800" dirty="0"/>
              <a:t>.</a:t>
            </a:r>
          </a:p>
          <a:p>
            <a:pPr marL="109552" algn="just" defTabSz="912937" fontAlgn="auto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53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defTabSz="912937" fontAlgn="auto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defTabSz="912937" fontAlgn="auto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00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defTabSz="912937" fontAlgn="auto"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r>
              <a:rPr lang="ru-RU" dirty="0"/>
              <a:t>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5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00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33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800" dirty="0"/>
          </a:p>
          <a:p>
            <a:pPr defTabSz="912937">
              <a:defRPr/>
            </a:pPr>
            <a:r>
              <a:rPr lang="ru-RU" dirty="0"/>
              <a:t>Организации, имеющие в своей структуре  обособленные подразделения, приостановившие свою деятельность или находящиеся в стадии ликвидации</a:t>
            </a:r>
            <a:br>
              <a:rPr lang="ru-RU" dirty="0"/>
            </a:br>
            <a:r>
              <a:rPr lang="ru-RU" dirty="0"/>
              <a:t>(то есть на момент представления данных по форме не имеется принятого</a:t>
            </a:r>
            <a:r>
              <a:rPr lang="en-US" dirty="0"/>
              <a:t> </a:t>
            </a:r>
            <a:r>
              <a:rPr lang="ru-RU" dirty="0"/>
              <a:t>в установленном порядке решения о ликвидации), должны указать в разделе 9 код по ОКПО или идентификационный номер этих обособленных подразделений и имеющиеся по ним данные. При этом в строке 401 проставляется общее количество обособленных подразделений, включая указанные.</a:t>
            </a:r>
          </a:p>
          <a:p>
            <a:pPr lvl="0"/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</a:endParaRPr>
          </a:p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</a:endParaRPr>
          </a:p>
          <a:p>
            <a:pPr marL="109552" algn="just" fontAlgn="auto">
              <a:spcAft>
                <a:spcPts val="0"/>
              </a:spcAft>
              <a:defRPr/>
            </a:pPr>
            <a:endParaRPr lang="ru-M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</a:endParaRPr>
          </a:p>
          <a:p>
            <a:pPr marL="109552" algn="just" defTabSz="912937" fontAlgn="auto">
              <a:spcAft>
                <a:spcPts val="0"/>
              </a:spcAft>
              <a:defRPr/>
            </a:pPr>
            <a:r>
              <a:rPr lang="ru-RU" dirty="0"/>
              <a:t>По строке 519 отражается стоимость произведенной в организации готовой продукции животноводства (сено, силос, сенаж, молоко на выпойку молодняка, навоз и др.), которая предназначена для собственных нужд предприятия. Не отражаются материально-производственные запасы, находящиеся в составе незавершенного производства, а также животные на выращивании и откорме.</a:t>
            </a:r>
          </a:p>
          <a:p>
            <a:pPr marL="109552" algn="just" defTabSz="912937" fontAlgn="auto">
              <a:spcAft>
                <a:spcPts val="0"/>
              </a:spcAft>
              <a:defRPr/>
            </a:pPr>
            <a:endParaRPr lang="ru-RU" dirty="0"/>
          </a:p>
          <a:p>
            <a:pPr marL="109552" algn="just" fontAlgn="auto">
              <a:spcAft>
                <a:spcPts val="0"/>
              </a:spcAft>
              <a:defRPr/>
            </a:pPr>
            <a:endParaRPr lang="ru-MO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</a:endParaRPr>
          </a:p>
          <a:p>
            <a:pPr marL="109552" defTabSz="912937" fontAlgn="auto">
              <a:spcAft>
                <a:spcPts val="0"/>
              </a:spcAft>
              <a:defRPr/>
            </a:pPr>
            <a:r>
              <a:rPr lang="ru-RU" dirty="0"/>
              <a:t>Стр.521: Строительные организации, имеющие специализированное подразделение, осуществляющее производство строительных материалов и конструкций, используемых в строительном производстве данного юридического лица, отражают их стоимость по данной строке, </a:t>
            </a:r>
            <a:r>
              <a:rPr lang="ru-RU" b="1" dirty="0"/>
              <a:t>без выделения в разделе 8 </a:t>
            </a:r>
            <a:r>
              <a:rPr lang="ru-RU" dirty="0"/>
              <a:t>данных о производстве такой продукции.</a:t>
            </a:r>
          </a:p>
          <a:p>
            <a:pPr marL="109552" defTabSz="912937" fontAlgn="auto">
              <a:spcAft>
                <a:spcPts val="0"/>
              </a:spcAft>
              <a:defRPr/>
            </a:pPr>
            <a:r>
              <a:rPr lang="ru-RU" dirty="0"/>
              <a:t>По строке 522</a:t>
            </a:r>
            <a:r>
              <a:rPr lang="ru-RU" b="1" dirty="0"/>
              <a:t> </a:t>
            </a:r>
            <a:r>
              <a:rPr lang="ru-RU" dirty="0"/>
              <a:t>приводится фактическая стоимость произведенных собственными силами строительных материалов и конструкций для использования их при выполнении строительных и монтажных работ другими юридическими и физическими лицами, привлекаемыми по договору подряда</a:t>
            </a:r>
            <a:r>
              <a:rPr lang="ru-MO" dirty="0"/>
              <a:t>.  </a:t>
            </a:r>
            <a:endParaRPr lang="ru-RU" dirty="0"/>
          </a:p>
          <a:p>
            <a:pPr marL="109552" algn="just" defTabSz="912937" fontAlgn="auto">
              <a:spcAft>
                <a:spcPts val="0"/>
              </a:spcAft>
              <a:defRPr/>
            </a:pPr>
            <a:r>
              <a:rPr lang="ru-RU" dirty="0"/>
              <a:t>Строка 523: </a:t>
            </a:r>
            <a:r>
              <a:rPr lang="ru-RU" u="sng" dirty="0"/>
              <a:t>Безвозмездно</a:t>
            </a:r>
            <a:r>
              <a:rPr lang="ru-RU" dirty="0"/>
              <a:t> означает, что у получателя  не возникает обязательств  в </a:t>
            </a:r>
            <a:r>
              <a:rPr lang="ru-RU" dirty="0">
                <a:solidFill>
                  <a:srgbClr val="000000"/>
                </a:solidFill>
              </a:rPr>
              <a:t>передаче  имущества (имущественных прав) или выполнении работ, оказании услуг. </a:t>
            </a:r>
            <a:endParaRPr lang="ru-RU" dirty="0"/>
          </a:p>
          <a:p>
            <a:pPr marL="109552" algn="just" defTabSz="912937" fontAlgn="auto">
              <a:spcAft>
                <a:spcPts val="0"/>
              </a:spcAft>
              <a:defRPr/>
            </a:pPr>
            <a:endParaRPr lang="ru-RU" dirty="0"/>
          </a:p>
          <a:p>
            <a:pPr marL="109552" algn="just" fontAlgn="auto">
              <a:spcAft>
                <a:spcPts val="0"/>
              </a:spcAft>
              <a:defRPr/>
            </a:pP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F51F1D-6867-4418-AF35-3D2EF884151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0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" y="1622427"/>
            <a:ext cx="220663" cy="4576763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40B68-E6B0-41D3-9AB4-0E51789637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 l="21410" r="23283"/>
          <a:stretch>
            <a:fillRect/>
          </a:stretch>
        </p:blipFill>
        <p:spPr bwMode="auto">
          <a:xfrm>
            <a:off x="12701" y="2"/>
            <a:ext cx="5532439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6">
            <a:extLst>
              <a:ext uri="{FF2B5EF4-FFF2-40B4-BE49-F238E27FC236}"/>
            </a:extLst>
          </p:cNvPr>
          <p:cNvSpPr/>
          <p:nvPr userDrawn="1"/>
        </p:nvSpPr>
        <p:spPr>
          <a:xfrm>
            <a:off x="1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9527"/>
            <a:ext cx="5545139" cy="1298575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12701" y="5559427"/>
            <a:ext cx="5532439" cy="1298575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grpSp>
        <p:nvGrpSpPr>
          <p:cNvPr id="7" name="Группа 3"/>
          <p:cNvGrpSpPr>
            <a:grpSpLocks/>
          </p:cNvGrpSpPr>
          <p:nvPr userDrawn="1"/>
        </p:nvGrpSpPr>
        <p:grpSpPr bwMode="auto">
          <a:xfrm>
            <a:off x="11698288" y="5699127"/>
            <a:ext cx="493712" cy="500063"/>
            <a:chOff x="9699205" y="5186438"/>
            <a:chExt cx="440055" cy="444500"/>
          </a:xfrm>
        </p:grpSpPr>
        <p:sp>
          <p:nvSpPr>
            <p:cNvPr id="8" name="object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9" name="object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859096" y="5292272"/>
              <a:ext cx="137252" cy="2568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10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5087939" y="1308102"/>
            <a:ext cx="458787" cy="4251325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52464" y="104777"/>
            <a:ext cx="915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1741488" y="457201"/>
            <a:ext cx="38306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ФЕДЕРАЛЬНАЯ СЛУЖБА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70BD-35B6-4FEA-9BB7-67A69A9A2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 userDrawn="1"/>
        </p:nvSpPr>
        <p:spPr>
          <a:xfrm>
            <a:off x="4764" y="4765"/>
            <a:ext cx="5557837" cy="684688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111">
              <a:latin typeface="+mn-lt"/>
              <a:cs typeface="+mn-cs"/>
            </a:endParaRPr>
          </a:p>
        </p:txBody>
      </p:sp>
      <p:sp>
        <p:nvSpPr>
          <p:cNvPr id="4" name="object 7"/>
          <p:cNvSpPr/>
          <p:nvPr userDrawn="1"/>
        </p:nvSpPr>
        <p:spPr>
          <a:xfrm>
            <a:off x="5086349" y="1409702"/>
            <a:ext cx="476251" cy="4037013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111">
              <a:latin typeface="+mn-lt"/>
              <a:cs typeface="+mn-cs"/>
            </a:endParaRPr>
          </a:p>
        </p:txBody>
      </p:sp>
      <p:grpSp>
        <p:nvGrpSpPr>
          <p:cNvPr id="5" name="Группа 4"/>
          <p:cNvGrpSpPr>
            <a:grpSpLocks/>
          </p:cNvGrpSpPr>
          <p:nvPr userDrawn="1"/>
        </p:nvGrpSpPr>
        <p:grpSpPr bwMode="auto">
          <a:xfrm>
            <a:off x="11698288" y="5699127"/>
            <a:ext cx="493712" cy="500063"/>
            <a:chOff x="11697890" y="5699624"/>
            <a:chExt cx="494109" cy="499100"/>
          </a:xfrm>
        </p:grpSpPr>
        <p:sp>
          <p:nvSpPr>
            <p:cNvPr id="6" name="object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" name="object 1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877421" y="5818458"/>
              <a:ext cx="154112" cy="2883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  <p:sp>
        <p:nvSpPr>
          <p:cNvPr id="25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Номер слайда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A2C3-D353-4EAE-A39F-9CF72D10F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893890"/>
            <a:ext cx="7035800" cy="3070225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4" name="Рисунок 3" descr="Изображение выглядит как внутренний, потолок, окно, стол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t="14302" b="3491"/>
          <a:stretch>
            <a:fillRect/>
          </a:stretch>
        </p:blipFill>
        <p:spPr bwMode="auto">
          <a:xfrm>
            <a:off x="496890" y="779465"/>
            <a:ext cx="60848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496890" y="777877"/>
            <a:ext cx="6084887" cy="5002213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69963" y="3494090"/>
            <a:ext cx="561181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833439" y="839790"/>
            <a:ext cx="0" cy="49942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4429125" y="777877"/>
            <a:ext cx="0" cy="270351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251075" y="2244727"/>
            <a:ext cx="0" cy="124936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/>
            </a:extLst>
          </p:cNvPr>
          <p:cNvSpPr/>
          <p:nvPr userDrawn="1"/>
        </p:nvSpPr>
        <p:spPr>
          <a:xfrm>
            <a:off x="752475" y="4895850"/>
            <a:ext cx="171451" cy="173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/>
            </a:extLst>
          </p:cNvPr>
          <p:cNvSpPr/>
          <p:nvPr userDrawn="1"/>
        </p:nvSpPr>
        <p:spPr>
          <a:xfrm>
            <a:off x="2162175" y="3422650"/>
            <a:ext cx="171451" cy="173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>
            <a:extLst>
              <a:ext uri="{FF2B5EF4-FFF2-40B4-BE49-F238E27FC236}"/>
            </a:extLst>
          </p:cNvPr>
          <p:cNvSpPr/>
          <p:nvPr userDrawn="1"/>
        </p:nvSpPr>
        <p:spPr>
          <a:xfrm>
            <a:off x="4346575" y="692150"/>
            <a:ext cx="171451" cy="1730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object 16">
            <a:extLst>
              <a:ext uri="{FF2B5EF4-FFF2-40B4-BE49-F238E27FC236}"/>
            </a:extLst>
          </p:cNvPr>
          <p:cNvSpPr/>
          <p:nvPr/>
        </p:nvSpPr>
        <p:spPr>
          <a:xfrm>
            <a:off x="7291388" y="5280027"/>
            <a:ext cx="493712" cy="500063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4" name="object 17">
            <a:extLst>
              <a:ext uri="{FF2B5EF4-FFF2-40B4-BE49-F238E27FC236}"/>
            </a:extLst>
          </p:cNvPr>
          <p:cNvSpPr/>
          <p:nvPr/>
        </p:nvSpPr>
        <p:spPr>
          <a:xfrm>
            <a:off x="7470775" y="5399090"/>
            <a:ext cx="153988" cy="28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6" name="Текст 2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9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внутренний, сталь, сидит, большой&#10;&#10;Автоматически созданное описание"/>
          <p:cNvPicPr>
            <a:picLocks noChangeAspect="1"/>
          </p:cNvPicPr>
          <p:nvPr userDrawn="1"/>
        </p:nvPicPr>
        <p:blipFill>
          <a:blip r:embed="rId2"/>
          <a:srcRect l="66" r="-66" b="17728"/>
          <a:stretch>
            <a:fillRect/>
          </a:stretch>
        </p:blipFill>
        <p:spPr bwMode="auto">
          <a:xfrm>
            <a:off x="0" y="9525"/>
            <a:ext cx="12192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4" name="Полилиния 3">
            <a:extLst>
              <a:ext uri="{FF2B5EF4-FFF2-40B4-BE49-F238E27FC236}"/>
            </a:extLst>
          </p:cNvPr>
          <p:cNvSpPr/>
          <p:nvPr userDrawn="1"/>
        </p:nvSpPr>
        <p:spPr>
          <a:xfrm>
            <a:off x="158751" y="1778000"/>
            <a:ext cx="3573463" cy="2497138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2595563" y="4146551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indent="157163" algn="ctr">
              <a:lnSpc>
                <a:spcPct val="115000"/>
              </a:lnSpc>
              <a:spcBef>
                <a:spcPts val="100"/>
              </a:spcBef>
              <a:defRPr/>
            </a:pPr>
            <a:r>
              <a:rPr lang="ru-RU">
                <a:solidFill>
                  <a:srgbClr val="FFFFFF"/>
                </a:solidFill>
              </a:rPr>
              <a:t>ОБЩЕСИСТЕМНЫЕ</a:t>
            </a:r>
            <a:br>
              <a:rPr lang="ru-RU">
                <a:solidFill>
                  <a:srgbClr val="FFFFFF"/>
                </a:solidFill>
              </a:rPr>
            </a:br>
            <a:r>
              <a:rPr lang="ru-RU">
                <a:solidFill>
                  <a:srgbClr val="FFFFFF"/>
                </a:solidFill>
              </a:rPr>
              <a:t>ВЫВОДЫ</a:t>
            </a:r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2625725" y="388940"/>
            <a:ext cx="914400" cy="1812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3459164" y="9527"/>
            <a:ext cx="5273675" cy="6873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8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3459164" y="5856288"/>
            <a:ext cx="5273675" cy="1035050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498851" y="5856288"/>
            <a:ext cx="8640763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/>
            </a:extLst>
          </p:cNvPr>
          <p:cNvSpPr/>
          <p:nvPr userDrawn="1"/>
        </p:nvSpPr>
        <p:spPr>
          <a:xfrm>
            <a:off x="3344864" y="5745163"/>
            <a:ext cx="223837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3459163" y="9527"/>
            <a:ext cx="0" cy="684847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741490"/>
            <a:ext cx="404813" cy="3375025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6235702" y="0"/>
            <a:ext cx="1095375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16">
            <a:extLst>
              <a:ext uri="{FF2B5EF4-FFF2-40B4-BE49-F238E27FC236}"/>
            </a:extLst>
          </p:cNvPr>
          <p:cNvSpPr/>
          <p:nvPr/>
        </p:nvSpPr>
        <p:spPr>
          <a:xfrm>
            <a:off x="5462588" y="4900615"/>
            <a:ext cx="493712" cy="498475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object 17">
            <a:extLst>
              <a:ext uri="{FF2B5EF4-FFF2-40B4-BE49-F238E27FC236}"/>
            </a:extLst>
          </p:cNvPr>
          <p:cNvSpPr/>
          <p:nvPr/>
        </p:nvSpPr>
        <p:spPr>
          <a:xfrm>
            <a:off x="5641975" y="5019675"/>
            <a:ext cx="153988" cy="287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" name="Текст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4" y="1742158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8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0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1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2" name="object 2">
            <a:extLst>
              <a:ext uri="{FF2B5EF4-FFF2-40B4-BE49-F238E27FC236}"/>
            </a:extLst>
          </p:cNvPr>
          <p:cNvSpPr/>
          <p:nvPr/>
        </p:nvSpPr>
        <p:spPr>
          <a:xfrm>
            <a:off x="1363663" y="1701800"/>
            <a:ext cx="3078163" cy="442753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3" name="object 16">
            <a:extLst>
              <a:ext uri="{FF2B5EF4-FFF2-40B4-BE49-F238E27FC236}"/>
            </a:extLst>
          </p:cNvPr>
          <p:cNvSpPr/>
          <p:nvPr/>
        </p:nvSpPr>
        <p:spPr>
          <a:xfrm>
            <a:off x="1273175" y="2109790"/>
            <a:ext cx="3259139" cy="820737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4" name="object 2">
            <a:extLst>
              <a:ext uri="{FF2B5EF4-FFF2-40B4-BE49-F238E27FC236}"/>
            </a:extLst>
          </p:cNvPr>
          <p:cNvSpPr/>
          <p:nvPr/>
        </p:nvSpPr>
        <p:spPr>
          <a:xfrm>
            <a:off x="4730750" y="1701800"/>
            <a:ext cx="3079751" cy="442753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5" name="object 16">
            <a:extLst>
              <a:ext uri="{FF2B5EF4-FFF2-40B4-BE49-F238E27FC236}"/>
            </a:extLst>
          </p:cNvPr>
          <p:cNvSpPr/>
          <p:nvPr/>
        </p:nvSpPr>
        <p:spPr>
          <a:xfrm>
            <a:off x="4640264" y="2109790"/>
            <a:ext cx="3260725" cy="820737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6" name="object 2">
            <a:extLst>
              <a:ext uri="{FF2B5EF4-FFF2-40B4-BE49-F238E27FC236}"/>
            </a:extLst>
          </p:cNvPr>
          <p:cNvSpPr/>
          <p:nvPr/>
        </p:nvSpPr>
        <p:spPr>
          <a:xfrm>
            <a:off x="8099426" y="1701800"/>
            <a:ext cx="3079751" cy="4427538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object 16">
            <a:extLst>
              <a:ext uri="{FF2B5EF4-FFF2-40B4-BE49-F238E27FC236}"/>
            </a:extLst>
          </p:cNvPr>
          <p:cNvSpPr/>
          <p:nvPr/>
        </p:nvSpPr>
        <p:spPr>
          <a:xfrm>
            <a:off x="8008939" y="2109790"/>
            <a:ext cx="3260725" cy="820737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8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00200" y="3031459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91100" y="3031459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3900" y="3031459"/>
            <a:ext cx="2557683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6438" y="2231359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2968" y="2231359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6039" y="2231359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283F56-5C11-4460-9CD3-C029F78B6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622427"/>
            <a:ext cx="220663" cy="4576763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6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F779D2-CD2F-411E-9B5C-94DD6D7BD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" y="1622427"/>
            <a:ext cx="220663" cy="4576763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38902" y="1687112"/>
            <a:ext cx="525899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E9357E-39A3-4CA9-8152-75935B5E5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" y="1622427"/>
            <a:ext cx="220663" cy="4576763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5565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8439" y="1687112"/>
            <a:ext cx="3362327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8A45DF-EBA8-4917-BAD5-2ABC5B35F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1" y="1576388"/>
            <a:ext cx="8089900" cy="3878262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2"/>
          <a:srcRect l="3252" t="5550" r="23734" b="2428"/>
          <a:stretch>
            <a:fillRect/>
          </a:stretch>
        </p:blipFill>
        <p:spPr bwMode="auto">
          <a:xfrm>
            <a:off x="5845177" y="844552"/>
            <a:ext cx="63468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6" y="1155504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567" y="1684752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C5BEED-0248-4ED2-8937-9BB078142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538288"/>
            <a:ext cx="258763" cy="3719512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82" y="1766889"/>
            <a:ext cx="5339663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C212CB-6500-4AFC-8C29-30D6E4C80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5672137" y="1289050"/>
            <a:ext cx="258763" cy="427990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endParaRPr dirty="0">
              <a:latin typeface="+mn-lt"/>
              <a:cs typeface="+mn-cs"/>
            </a:endParaRPr>
          </a:p>
        </p:txBody>
      </p:sp>
      <p:sp>
        <p:nvSpPr>
          <p:cNvPr id="8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89050"/>
            <a:ext cx="258763" cy="427990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endParaRPr dirty="0">
              <a:latin typeface="+mn-lt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9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82" y="1289168"/>
            <a:ext cx="5339663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039606-E92B-4671-A65D-D0CF80765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9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4997451" y="1570040"/>
            <a:ext cx="258763" cy="371792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5893" y="1569808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8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22" name="Рисунок 2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F0A774-E3C7-442E-BBC8-6F49DCDF86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5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1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DE9E6A-33FF-4453-A053-2EC286FA6F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704977"/>
            <a:ext cx="12192000" cy="449421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highlight>
                <a:srgbClr val="345074"/>
              </a:highlight>
              <a:latin typeface="+mn-lt"/>
              <a:cs typeface="+mn-cs"/>
            </a:endParaRPr>
          </a:p>
        </p:txBody>
      </p:sp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9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98FC40-422B-42F4-8EA3-533C00598E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473200"/>
            <a:ext cx="12192000" cy="53848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highlight>
                <a:srgbClr val="345074"/>
              </a:highlight>
              <a:latin typeface="+mn-lt"/>
              <a:cs typeface="+mn-cs"/>
            </a:endParaRPr>
          </a:p>
        </p:txBody>
      </p:sp>
      <p:sp>
        <p:nvSpPr>
          <p:cNvPr id="4" name="object 8">
            <a:extLst>
              <a:ext uri="{FF2B5EF4-FFF2-40B4-BE49-F238E27FC236}"/>
            </a:extLst>
          </p:cNvPr>
          <p:cNvSpPr txBox="1"/>
          <p:nvPr/>
        </p:nvSpPr>
        <p:spPr>
          <a:xfrm>
            <a:off x="358775" y="119064"/>
            <a:ext cx="1049339" cy="243656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/>
            </a:extLst>
          </p:cNvPr>
          <p:cNvSpPr/>
          <p:nvPr/>
        </p:nvSpPr>
        <p:spPr>
          <a:xfrm>
            <a:off x="373063" y="0"/>
            <a:ext cx="11480800" cy="90488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/>
            </a:extLst>
          </p:cNvPr>
          <p:cNvSpPr/>
          <p:nvPr userDrawn="1"/>
        </p:nvSpPr>
        <p:spPr>
          <a:xfrm>
            <a:off x="2" y="649288"/>
            <a:ext cx="220663" cy="739775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cs typeface="+mn-cs"/>
            </a:endParaRPr>
          </a:p>
        </p:txBody>
      </p:sp>
      <p:sp>
        <p:nvSpPr>
          <p:cNvPr id="27" name="Текст 17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221" y="536139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5B874A-5B6D-49AA-B92F-D6D26AE520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САХА(ЯКУТИЯ)СТАТ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0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76436-9488-4E7E-8880-F217C64AFE5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BD3EA2-F6C4-4993-8D2B-173D205575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9" r:id="rId12"/>
    <p:sldLayoutId id="2147484085" r:id="rId13"/>
    <p:sldLayoutId id="2147484086" r:id="rId14"/>
    <p:sldLayoutId id="2147484087" r:id="rId15"/>
    <p:sldLayoutId id="2147484088" r:id="rId16"/>
    <p:sldLayoutId id="2147484089" r:id="rId17"/>
    <p:sldLayoutId id="2147484090" r:id="rId18"/>
    <p:sldLayoutId id="2147484091" r:id="rId19"/>
    <p:sldLayoutId id="2147484092" r:id="rId20"/>
    <p:sldLayoutId id="2147484093" r:id="rId21"/>
    <p:sldLayoutId id="2147484094" r:id="rId22"/>
    <p:sldLayoutId id="2147484095" r:id="rId23"/>
    <p:sldLayoutId id="2147484096" r:id="rId24"/>
    <p:sldLayoutId id="2147484097" r:id="rId25"/>
    <p:sldLayoutId id="2147484098" r:id="rId26"/>
    <p:sldLayoutId id="2147484100" r:id="rId27"/>
    <p:sldLayoutId id="2147484101" r:id="rId28"/>
    <p:sldLayoutId id="2147484130" r:id="rId2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package" Target="../embeddings/_____Microsoft_Excel2.xlsx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package" Target="../embeddings/_____Microsoft_Excel3.xlsx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mailto:14.04@rosstat.gov.ru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mailto:14.04@rosstat.gov.ru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mailto:14.04@rosstat.gov.ru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7.emf"/><Relationship Id="rId2" Type="http://schemas.openxmlformats.org/officeDocument/2006/relationships/slideLayout" Target="../slideLayouts/slideLayout26.xml"/><Relationship Id="rId16" Type="http://schemas.openxmlformats.org/officeDocument/2006/relationships/package" Target="../embeddings/_____Microsoft_Excel4.xlsx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hyperlink" Target="consultantplus://offline/ref=F9F1FDBF8DD5ECDBF2290D93A7F54CFCDC24078B91F38025D3227B06A48102E2E197E888CF1EC679BE86D12D0BB3B372B0214DBA75168BB6lAa9D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8.emf"/><Relationship Id="rId2" Type="http://schemas.openxmlformats.org/officeDocument/2006/relationships/slideLayout" Target="../slideLayouts/slideLayout26.xml"/><Relationship Id="rId16" Type="http://schemas.openxmlformats.org/officeDocument/2006/relationships/package" Target="../embeddings/_____Microsoft_Excel5.xlsx"/><Relationship Id="rId20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2.png"/><Relationship Id="rId19" Type="http://schemas.openxmlformats.org/officeDocument/2006/relationships/package" Target="../embeddings/_____Microsoft_Excel6.xlsx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hyperlink" Target="https://websbor.gks.ru/online/#!/gs/statistic-code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consultantplus://offline/ref=F9F1FDBF8DD5ECDBF2290D93A7F54CFCDE230B8C91F38025D3227B06A48102E2E197E888CF1EC679B886D12D0BB3B372B0214DBA75168BB6lAa9D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rosstat.gov.ru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hyperlink" Target="https://14.rosstat.gov.r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hyperlink" Target="mailto:14.04@rosstat.gov.ru" TargetMode="Externa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hyperlink" Target="https://14.rosstat.gov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24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17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hyperlink" Target="consultantplus://offline/ref=F9F1FDBF8DD5ECDBF2290D93A7F54CFCDC240B8292F28025D3227B06A48102E2E197E888CF1EC778BB86D12D0BB3B372B0214DBA75168BB6lAa9D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hyperlink" Target="consultantplus://offline/ref=F9F1FDBF8DD5ECDBF2290D93A7F54CFCDC240B8292F28025D3227B06A48102E2E197E888CF1EC778B886D12D0BB3B372B0214DBA75168BB6lAa9D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9817" y="3508229"/>
            <a:ext cx="9139311" cy="1384995"/>
          </a:xfrm>
        </p:spPr>
        <p:txBody>
          <a:bodyPr/>
          <a:lstStyle/>
          <a:p>
            <a:r>
              <a:rPr lang="ru-RU" sz="2800" dirty="0" smtClean="0"/>
              <a:t>Заполнение </a:t>
            </a:r>
            <a:r>
              <a:rPr lang="ru-RU" sz="2800" dirty="0"/>
              <a:t>формы </a:t>
            </a:r>
            <a:r>
              <a:rPr lang="en-US" sz="2800" dirty="0" smtClean="0"/>
              <a:t> </a:t>
            </a:r>
            <a:r>
              <a:rPr lang="ru-RU" sz="2800" dirty="0" smtClean="0"/>
              <a:t>№ </a:t>
            </a:r>
            <a:r>
              <a:rPr lang="ru-RU" sz="2800" dirty="0"/>
              <a:t>1-предприятие  «Основные сведения </a:t>
            </a:r>
            <a:r>
              <a:rPr lang="en-US" sz="2800" dirty="0" smtClean="0"/>
              <a:t> </a:t>
            </a:r>
            <a:r>
              <a:rPr lang="ru-RU" sz="2800" dirty="0" smtClean="0"/>
              <a:t>о </a:t>
            </a:r>
            <a:r>
              <a:rPr lang="ru-RU" sz="2800" dirty="0"/>
              <a:t>деятельности организации</a:t>
            </a:r>
            <a:r>
              <a:rPr lang="ru-RU" sz="2800" dirty="0" smtClean="0"/>
              <a:t>» за 2023 </a:t>
            </a:r>
            <a:r>
              <a:rPr lang="ru-RU" sz="2800" dirty="0"/>
              <a:t>год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0095" y="5487912"/>
            <a:ext cx="5866093" cy="751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Территориальный </a:t>
            </a:r>
            <a:r>
              <a:rPr sz="1600" dirty="0" smtClean="0">
                <a:solidFill>
                  <a:schemeClr val="tx2">
                    <a:lumMod val="50000"/>
                  </a:schemeClr>
                </a:solidFill>
              </a:rPr>
              <a:t>орган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1600" dirty="0" smtClean="0">
                <a:solidFill>
                  <a:schemeClr val="tx2">
                    <a:lumMod val="50000"/>
                  </a:schemeClr>
                </a:solidFill>
              </a:rPr>
              <a:t>Федеральной 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службы государственной статистики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sz="1600" dirty="0" smtClean="0">
                <a:solidFill>
                  <a:schemeClr val="tx2">
                    <a:lumMod val="50000"/>
                  </a:schemeClr>
                </a:solidFill>
              </a:rPr>
              <a:t>по 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</a:rPr>
              <a:t>Республике Саха (Якутия)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7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30697"/>
              </p:ext>
            </p:extLst>
          </p:nvPr>
        </p:nvGraphicFramePr>
        <p:xfrm>
          <a:off x="847078" y="956603"/>
          <a:ext cx="10996298" cy="530239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302390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47" y="1877333"/>
            <a:ext cx="27880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41636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822" y="457200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654087" y="1560912"/>
            <a:ext cx="56974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300" b="1" dirty="0" smtClean="0">
                <a:solidFill>
                  <a:srgbClr val="3278CD"/>
                </a:solidFill>
              </a:rPr>
              <a:t>строки 513 и 514 </a:t>
            </a:r>
            <a:r>
              <a:rPr lang="ru-RU" sz="1300" dirty="0" smtClean="0"/>
              <a:t>заполняются </a:t>
            </a:r>
            <a:r>
              <a:rPr lang="ru-RU" sz="1300" dirty="0"/>
              <a:t>генеральным </a:t>
            </a:r>
            <a:r>
              <a:rPr lang="ru-RU" sz="1300" dirty="0" smtClean="0"/>
              <a:t>подрядчиком: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данные </a:t>
            </a:r>
            <a:r>
              <a:rPr lang="ru-RU" sz="1300" dirty="0">
                <a:solidFill>
                  <a:srgbClr val="000000"/>
                </a:solidFill>
              </a:rPr>
              <a:t>объемы </a:t>
            </a:r>
            <a:r>
              <a:rPr lang="ru-RU" sz="1300" dirty="0" smtClean="0">
                <a:solidFill>
                  <a:srgbClr val="000000"/>
                </a:solidFill>
              </a:rPr>
              <a:t> </a:t>
            </a:r>
            <a:r>
              <a:rPr lang="ru-RU" sz="1300" dirty="0" smtClean="0">
                <a:solidFill>
                  <a:srgbClr val="E1002B"/>
                </a:solidFill>
              </a:rPr>
              <a:t>не </a:t>
            </a:r>
            <a:r>
              <a:rPr lang="ru-RU" sz="1300" dirty="0">
                <a:solidFill>
                  <a:srgbClr val="E1002B"/>
                </a:solidFill>
              </a:rPr>
              <a:t>учитываются по строке 502</a:t>
            </a:r>
            <a:r>
              <a:rPr lang="ru-RU" sz="1300" dirty="0">
                <a:solidFill>
                  <a:srgbClr val="000000"/>
                </a:solidFill>
              </a:rPr>
              <a:t>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без </a:t>
            </a:r>
            <a:r>
              <a:rPr lang="ru-RU" sz="1300" dirty="0">
                <a:solidFill>
                  <a:srgbClr val="000000"/>
                </a:solidFill>
              </a:rPr>
              <a:t>учета НДС.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не </a:t>
            </a:r>
            <a:r>
              <a:rPr lang="ru-RU" sz="1300" dirty="0">
                <a:solidFill>
                  <a:srgbClr val="000000"/>
                </a:solidFill>
              </a:rPr>
              <a:t>включаются в затраты на производство </a:t>
            </a:r>
            <a:r>
              <a:rPr lang="ru-RU" sz="1300" dirty="0"/>
              <a:t>в Разделе 6</a:t>
            </a:r>
            <a:r>
              <a:rPr lang="ru-RU" sz="1300" dirty="0" smtClean="0"/>
              <a:t>.</a:t>
            </a:r>
          </a:p>
          <a:p>
            <a:pPr>
              <a:defRPr/>
            </a:pPr>
            <a:r>
              <a:rPr lang="ru-RU" sz="1300" dirty="0" smtClean="0"/>
              <a:t>---------------------------------------------------------------------------------------</a:t>
            </a:r>
            <a:endParaRPr lang="ru-MO" sz="1300" dirty="0"/>
          </a:p>
          <a:p>
            <a:endParaRPr lang="ru-RU" sz="1300" dirty="0"/>
          </a:p>
        </p:txBody>
      </p:sp>
      <p:sp>
        <p:nvSpPr>
          <p:cNvPr id="37" name="TextBox 36"/>
          <p:cNvSpPr txBox="1"/>
          <p:nvPr/>
        </p:nvSpPr>
        <p:spPr>
          <a:xfrm>
            <a:off x="6687449" y="2616678"/>
            <a:ext cx="51549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278CD"/>
                </a:solidFill>
              </a:rPr>
              <a:t>строки 515 и 516  </a:t>
            </a:r>
            <a:r>
              <a:rPr lang="ru-RU" sz="1300" dirty="0" smtClean="0"/>
              <a:t>заполняются по стоимости учета </a:t>
            </a:r>
            <a:r>
              <a:rPr lang="ru-RU" sz="1300" dirty="0"/>
              <a:t>в </a:t>
            </a:r>
            <a:r>
              <a:rPr lang="ru-RU" sz="1300" dirty="0" smtClean="0"/>
              <a:t>составе основных </a:t>
            </a:r>
            <a:r>
              <a:rPr lang="ru-RU" sz="1300" dirty="0"/>
              <a:t>средств </a:t>
            </a:r>
            <a:r>
              <a:rPr lang="ru-RU" sz="1300" dirty="0" smtClean="0"/>
              <a:t>в бухгалтерской отчетности (без </a:t>
            </a:r>
            <a:r>
              <a:rPr lang="ru-RU" sz="1300" dirty="0"/>
              <a:t>НДС</a:t>
            </a:r>
            <a:r>
              <a:rPr lang="ru-RU" sz="1300" dirty="0" smtClean="0"/>
              <a:t>).</a:t>
            </a:r>
          </a:p>
          <a:p>
            <a:endParaRPr lang="ru-RU" sz="1300" dirty="0" smtClean="0"/>
          </a:p>
          <a:p>
            <a:r>
              <a:rPr lang="ru-RU" sz="1300" dirty="0" smtClean="0"/>
              <a:t>Стр.516 – рабочий, продуктивный и племенной скот и многолетние насаждения, зачисленные в ОС.</a:t>
            </a:r>
          </a:p>
          <a:p>
            <a:r>
              <a:rPr lang="ru-RU" sz="1300" dirty="0" smtClean="0"/>
              <a:t>------------------------------------------------------------------------------------</a:t>
            </a:r>
            <a:endParaRPr lang="ru-RU" sz="1300" dirty="0"/>
          </a:p>
          <a:p>
            <a:endParaRPr lang="ru-RU" sz="1300" dirty="0"/>
          </a:p>
        </p:txBody>
      </p:sp>
      <p:sp>
        <p:nvSpPr>
          <p:cNvPr id="38" name="TextBox 37"/>
          <p:cNvSpPr txBox="1"/>
          <p:nvPr/>
        </p:nvSpPr>
        <p:spPr>
          <a:xfrm>
            <a:off x="6699004" y="3789022"/>
            <a:ext cx="56723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278CD"/>
                </a:solidFill>
              </a:rPr>
              <a:t>по стр.517</a:t>
            </a:r>
            <a:r>
              <a:rPr lang="ru-RU" sz="1300" dirty="0" smtClean="0">
                <a:solidFill>
                  <a:srgbClr val="3278CD"/>
                </a:solidFill>
              </a:rPr>
              <a:t> </a:t>
            </a:r>
            <a:r>
              <a:rPr lang="ru-RU" sz="1300" dirty="0" smtClean="0"/>
              <a:t>не отражаются: подрядные работы и  работы затраты                 по которым учтены  на счетах затрат на производство.</a:t>
            </a:r>
          </a:p>
          <a:p>
            <a:r>
              <a:rPr lang="ru-RU" sz="1300" dirty="0" smtClean="0"/>
              <a:t>-----------------------------------------------------------------------------------</a:t>
            </a:r>
            <a:endParaRPr lang="ru-RU" sz="1300" dirty="0"/>
          </a:p>
        </p:txBody>
      </p:sp>
      <p:sp>
        <p:nvSpPr>
          <p:cNvPr id="39" name="TextBox 38"/>
          <p:cNvSpPr txBox="1"/>
          <p:nvPr/>
        </p:nvSpPr>
        <p:spPr>
          <a:xfrm>
            <a:off x="6673942" y="4502675"/>
            <a:ext cx="5012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3278CD"/>
                </a:solidFill>
              </a:rPr>
              <a:t> стр.518</a:t>
            </a:r>
            <a:r>
              <a:rPr lang="ru-RU" sz="1300" dirty="0" smtClean="0">
                <a:solidFill>
                  <a:srgbClr val="3278CD"/>
                </a:solidFill>
              </a:rPr>
              <a:t> </a:t>
            </a:r>
            <a:r>
              <a:rPr lang="ru-RU" sz="1300" dirty="0" smtClean="0"/>
              <a:t>оценивается по средней цене продажи</a:t>
            </a:r>
          </a:p>
          <a:p>
            <a:r>
              <a:rPr lang="ru-RU" sz="1300" dirty="0" smtClean="0"/>
              <a:t> --------------------------------------------------------------------------------------</a:t>
            </a:r>
            <a:endParaRPr lang="ru-RU" sz="1300" dirty="0"/>
          </a:p>
        </p:txBody>
      </p:sp>
      <p:sp>
        <p:nvSpPr>
          <p:cNvPr id="40" name="TextBox 39"/>
          <p:cNvSpPr txBox="1"/>
          <p:nvPr/>
        </p:nvSpPr>
        <p:spPr>
          <a:xfrm>
            <a:off x="6719339" y="5003902"/>
            <a:ext cx="51549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3278CD"/>
                </a:solidFill>
              </a:rPr>
              <a:t>с</a:t>
            </a:r>
            <a:r>
              <a:rPr lang="ru-RU" sz="1300" b="1" dirty="0" smtClean="0">
                <a:solidFill>
                  <a:srgbClr val="3278CD"/>
                </a:solidFill>
              </a:rPr>
              <a:t>тр.519</a:t>
            </a:r>
            <a:r>
              <a:rPr lang="ru-RU" sz="1300" b="1" dirty="0" smtClean="0"/>
              <a:t> </a:t>
            </a:r>
            <a:r>
              <a:rPr lang="ru-RU" sz="1300" dirty="0" smtClean="0"/>
              <a:t>Сено, силос, молоко на выпойку молодняка, яйца на инкубацию, навоз и др. предназначенное для собственных нужд</a:t>
            </a:r>
          </a:p>
          <a:p>
            <a:r>
              <a:rPr lang="ru-RU" sz="1300" dirty="0" smtClean="0"/>
              <a:t>-----------------------------------------------------------------------------------------</a:t>
            </a:r>
            <a:endParaRPr lang="ru-RU" sz="1300" dirty="0"/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82827"/>
              </p:ext>
            </p:extLst>
          </p:nvPr>
        </p:nvGraphicFramePr>
        <p:xfrm>
          <a:off x="689311" y="679565"/>
          <a:ext cx="5573151" cy="5766323"/>
        </p:xfrm>
        <a:graphic>
          <a:graphicData uri="http://schemas.openxmlformats.org/drawingml/2006/table">
            <a:tbl>
              <a:tblPr/>
              <a:tblGrid>
                <a:gridCol w="4936219"/>
                <a:gridCol w="636932"/>
              </a:tblGrid>
              <a:tr h="470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Работы </a:t>
                      </a:r>
                      <a:r>
                        <a:rPr lang="ru-RU" sz="1400" b="0" i="0" u="none" strike="noStrike" dirty="0">
                          <a:solidFill>
                            <a:srgbClr val="3278CD"/>
                          </a:solidFill>
                          <a:effectLst/>
                          <a:latin typeface="Times New Roman"/>
                        </a:rPr>
                        <a:t>строительного характера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выполненные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договору субподряд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 другими юридическими и физическими лицами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Работы </a:t>
                      </a:r>
                      <a:r>
                        <a:rPr lang="ru-RU" sz="1400" b="0" i="0" u="none" strike="noStrike" dirty="0">
                          <a:solidFill>
                            <a:srgbClr val="3278CD"/>
                          </a:solidFill>
                          <a:effectLst/>
                          <a:latin typeface="Times New Roman"/>
                        </a:rPr>
                        <a:t>научно-технического характера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выполненные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договору субподряда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другими юридическими и физическими лицами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Произведено </a:t>
                      </a:r>
                      <a:r>
                        <a:rPr lang="ru-RU" sz="1400" b="0" i="0" u="none" strike="noStrike" dirty="0">
                          <a:solidFill>
                            <a:srgbClr val="3278CD"/>
                          </a:solidFill>
                          <a:effectLst/>
                          <a:latin typeface="Times New Roman"/>
                        </a:rPr>
                        <a:t>промышленной продукции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зачисленной в отчетном периоде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основные средства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Произведено </a:t>
                      </a:r>
                      <a:r>
                        <a:rPr lang="ru-RU" sz="1400" b="0" i="0" u="none" strike="noStrike" dirty="0">
                          <a:solidFill>
                            <a:srgbClr val="3278CD"/>
                          </a:solidFill>
                          <a:effectLst/>
                          <a:latin typeface="Times New Roman"/>
                        </a:rPr>
                        <a:t>сельскохозяйственной продукции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зачисленной в отчетном периоде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основные средства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(скот и многолетние насаждения)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Произведено </a:t>
                      </a:r>
                      <a:r>
                        <a:rPr lang="ru-RU" sz="1400" b="0" i="0" u="none" strike="noStrike" dirty="0">
                          <a:solidFill>
                            <a:srgbClr val="3278CD"/>
                          </a:solidFill>
                          <a:effectLst/>
                          <a:latin typeface="Times New Roman"/>
                        </a:rPr>
                        <a:t>строительно-монтажных работ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для собственного потребления (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хозяйственным способом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Произведено продукции, </a:t>
                      </a:r>
                      <a:r>
                        <a:rPr lang="ru-RU" sz="1400" b="0" i="0" u="none" strike="noStrike" dirty="0">
                          <a:solidFill>
                            <a:srgbClr val="3278CD"/>
                          </a:solidFill>
                          <a:effectLst/>
                          <a:latin typeface="Times New Roman"/>
                        </a:rPr>
                        <a:t>переданной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другим </a:t>
                      </a:r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юридическим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физическим лицам на </a:t>
                      </a:r>
                      <a:r>
                        <a:rPr lang="ru-RU" sz="1400" b="0" i="0" u="none" strike="noStrike" dirty="0">
                          <a:solidFill>
                            <a:srgbClr val="3278CD"/>
                          </a:solidFill>
                          <a:effectLst/>
                          <a:latin typeface="Times New Roman"/>
                        </a:rPr>
                        <a:t>безвозмездной основе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Произведено кормов, удобрений и прочей продукции </a:t>
                      </a:r>
                      <a:r>
                        <a:rPr lang="ru-RU" sz="1400" b="0" i="0" u="none" strike="noStrike" dirty="0">
                          <a:solidFill>
                            <a:srgbClr val="3278CD"/>
                          </a:solidFill>
                          <a:effectLst/>
                          <a:latin typeface="Times New Roman"/>
                        </a:rPr>
                        <a:t>для использования при осуществлении сельскохозяйственной деятельности собственными силами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Произведено </a:t>
                      </a:r>
                      <a:r>
                        <a:rPr lang="ru-RU" sz="1400" b="0" i="0" u="none" strike="noStrike" dirty="0">
                          <a:solidFill>
                            <a:srgbClr val="3278CD"/>
                          </a:solidFill>
                          <a:effectLst/>
                          <a:latin typeface="Times New Roman"/>
                        </a:rPr>
                        <a:t>сельскохозяйственной продукции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собственного производства, </a:t>
                      </a:r>
                      <a:r>
                        <a:rPr lang="ru-RU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переданной своим несельскохозяйственным подразделениям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733406" y="5728356"/>
            <a:ext cx="5320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3278CD"/>
                </a:solidFill>
              </a:rPr>
              <a:t>по </a:t>
            </a:r>
            <a:r>
              <a:rPr lang="ru-RU" sz="1300" b="1" dirty="0" smtClean="0">
                <a:solidFill>
                  <a:srgbClr val="3278CD"/>
                </a:solidFill>
              </a:rPr>
              <a:t>стр.520</a:t>
            </a:r>
            <a:r>
              <a:rPr lang="ru-RU" sz="1300" dirty="0" smtClean="0">
                <a:solidFill>
                  <a:srgbClr val="3278CD"/>
                </a:solidFill>
              </a:rPr>
              <a:t> </a:t>
            </a:r>
            <a:r>
              <a:rPr lang="ru-RU" sz="1300" dirty="0" smtClean="0"/>
              <a:t>н-р, молоко переданное для производства молочных продуктов, рыба  для дальнейшей переработки.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891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667672"/>
              </p:ext>
            </p:extLst>
          </p:nvPr>
        </p:nvGraphicFramePr>
        <p:xfrm>
          <a:off x="847078" y="618978"/>
          <a:ext cx="10996298" cy="564001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640015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0" y="1877333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41636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25" y="6289402"/>
            <a:ext cx="61599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Сумма таможенных пошлин по </a:t>
            </a:r>
            <a:r>
              <a:rPr lang="ru-RU" sz="1300" b="1" dirty="0" smtClean="0">
                <a:solidFill>
                  <a:srgbClr val="0070C0"/>
                </a:solidFill>
              </a:rPr>
              <a:t>строке </a:t>
            </a:r>
            <a:r>
              <a:rPr lang="ru-RU" sz="1300" b="1" dirty="0">
                <a:solidFill>
                  <a:srgbClr val="0070C0"/>
                </a:solidFill>
              </a:rPr>
              <a:t>526</a:t>
            </a:r>
            <a:r>
              <a:rPr lang="ru-RU" sz="1300" b="1" dirty="0"/>
              <a:t> </a:t>
            </a:r>
            <a:r>
              <a:rPr lang="ru-RU" sz="1300" b="1" dirty="0" smtClean="0"/>
              <a:t> </a:t>
            </a:r>
            <a:r>
              <a:rPr lang="ru-RU" sz="1300" dirty="0" smtClean="0">
                <a:solidFill>
                  <a:srgbClr val="E1002B"/>
                </a:solidFill>
              </a:rPr>
              <a:t>не </a:t>
            </a:r>
            <a:r>
              <a:rPr lang="ru-RU" sz="1300" dirty="0">
                <a:solidFill>
                  <a:srgbClr val="E1002B"/>
                </a:solidFill>
              </a:rPr>
              <a:t>учитываются по строке </a:t>
            </a:r>
            <a:r>
              <a:rPr lang="ru-RU" sz="1300" dirty="0" smtClean="0">
                <a:solidFill>
                  <a:srgbClr val="E1002B"/>
                </a:solidFill>
              </a:rPr>
              <a:t>502</a:t>
            </a:r>
            <a:endParaRPr lang="ru-RU" sz="1300" dirty="0">
              <a:solidFill>
                <a:srgbClr val="E1002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639226" y="963530"/>
            <a:ext cx="48106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MO" sz="1300" dirty="0" smtClean="0"/>
              <a:t>Стоимость</a:t>
            </a:r>
            <a:r>
              <a:rPr lang="ru-MO" sz="1300" dirty="0" smtClean="0">
                <a:solidFill>
                  <a:srgbClr val="FF0000"/>
                </a:solidFill>
              </a:rPr>
              <a:t> </a:t>
            </a:r>
            <a:r>
              <a:rPr lang="ru-MO" sz="1300" b="1" dirty="0" smtClean="0">
                <a:solidFill>
                  <a:srgbClr val="0070C0"/>
                </a:solidFill>
              </a:rPr>
              <a:t>строки 521 </a:t>
            </a:r>
            <a:r>
              <a:rPr lang="ru-MO" sz="1300" dirty="0" smtClean="0">
                <a:solidFill>
                  <a:srgbClr val="FF0000"/>
                </a:solidFill>
              </a:rPr>
              <a:t>входит</a:t>
            </a:r>
            <a:r>
              <a:rPr lang="en-US" sz="1300" dirty="0" smtClean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MO" sz="1300" dirty="0" smtClean="0">
                <a:solidFill>
                  <a:srgbClr val="FF0000"/>
                </a:solidFill>
              </a:rPr>
              <a:t>стр.502</a:t>
            </a:r>
            <a:r>
              <a:rPr lang="ru-MO" sz="1300" dirty="0" smtClean="0"/>
              <a:t>  объем </a:t>
            </a:r>
            <a:r>
              <a:rPr lang="ru-MO" sz="1300" dirty="0"/>
              <a:t>работ, выполненных собственными силами по договорам </a:t>
            </a:r>
            <a:r>
              <a:rPr lang="ru-MO" sz="1300" dirty="0" smtClean="0"/>
              <a:t>подряда</a:t>
            </a:r>
            <a:r>
              <a:rPr lang="en-US" sz="1300" dirty="0" smtClean="0"/>
              <a:t>;</a:t>
            </a:r>
            <a:r>
              <a:rPr lang="ru-MO" sz="1300" dirty="0" smtClean="0"/>
              <a:t> </a:t>
            </a:r>
            <a:endParaRPr lang="en-US" sz="1300" dirty="0" smtClean="0"/>
          </a:p>
          <a:p>
            <a:pPr marL="285750" indent="-285750">
              <a:buFontTx/>
              <a:buChar char="-"/>
            </a:pPr>
            <a:r>
              <a:rPr lang="ru-MO" sz="1300" dirty="0" smtClean="0">
                <a:solidFill>
                  <a:srgbClr val="FF0000"/>
                </a:solidFill>
              </a:rPr>
              <a:t>стр.517</a:t>
            </a:r>
            <a:r>
              <a:rPr lang="ru-MO" sz="1300" dirty="0" smtClean="0"/>
              <a:t> строительно-</a:t>
            </a:r>
            <a:r>
              <a:rPr lang="ru-MO" sz="1300" dirty="0" err="1" smtClean="0"/>
              <a:t>монтажны</a:t>
            </a:r>
            <a:r>
              <a:rPr lang="en-US" sz="1300" dirty="0" smtClean="0"/>
              <a:t>е</a:t>
            </a:r>
            <a:r>
              <a:rPr lang="ru-MO" sz="1300" dirty="0" smtClean="0"/>
              <a:t> работ</a:t>
            </a:r>
            <a:r>
              <a:rPr lang="en-US" sz="1300" dirty="0" smtClean="0"/>
              <a:t>ы</a:t>
            </a:r>
            <a:r>
              <a:rPr lang="ru-MO" sz="1300" dirty="0" smtClean="0"/>
              <a:t>, </a:t>
            </a:r>
            <a:r>
              <a:rPr lang="ru-MO" sz="1300" dirty="0" err="1" smtClean="0"/>
              <a:t>выполненны</a:t>
            </a:r>
            <a:r>
              <a:rPr lang="en-US" sz="1300" dirty="0" smtClean="0"/>
              <a:t>е</a:t>
            </a:r>
            <a:r>
              <a:rPr lang="ru-MO" sz="1300" dirty="0" smtClean="0"/>
              <a:t> </a:t>
            </a:r>
            <a:r>
              <a:rPr lang="ru-MO" sz="1300" dirty="0"/>
              <a:t>хозяйственным </a:t>
            </a:r>
            <a:r>
              <a:rPr lang="ru-MO" sz="1300" dirty="0" smtClean="0"/>
              <a:t>способом</a:t>
            </a:r>
            <a:r>
              <a:rPr lang="en-US" sz="1300" dirty="0" smtClean="0"/>
              <a:t>.</a:t>
            </a:r>
            <a:endParaRPr lang="ru-MO" sz="1300" dirty="0" smtClean="0"/>
          </a:p>
          <a:p>
            <a:r>
              <a:rPr lang="ru-MO" sz="1300" dirty="0" smtClean="0"/>
              <a:t>-------------------------------------------------------------------------------</a:t>
            </a:r>
            <a:endParaRPr lang="ru-RU" sz="1300" dirty="0"/>
          </a:p>
        </p:txBody>
      </p:sp>
      <p:sp>
        <p:nvSpPr>
          <p:cNvPr id="47" name="TextBox 46"/>
          <p:cNvSpPr txBox="1"/>
          <p:nvPr/>
        </p:nvSpPr>
        <p:spPr>
          <a:xfrm>
            <a:off x="6639226" y="2342626"/>
            <a:ext cx="520415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300" b="1" dirty="0" smtClean="0">
                <a:solidFill>
                  <a:srgbClr val="0070C0"/>
                </a:solidFill>
              </a:rPr>
              <a:t>Строка 523 </a:t>
            </a:r>
            <a:r>
              <a:rPr lang="ru-RU" sz="1300" dirty="0">
                <a:solidFill>
                  <a:srgbClr val="E1002B"/>
                </a:solidFill>
              </a:rPr>
              <a:t>не учитываются по строке 502 </a:t>
            </a:r>
            <a:r>
              <a:rPr lang="ru-RU" sz="1300" b="1" dirty="0" smtClean="0">
                <a:solidFill>
                  <a:srgbClr val="0070C0"/>
                </a:solidFill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В </a:t>
            </a:r>
            <a:r>
              <a:rPr lang="ru-RU" sz="1300" dirty="0">
                <a:solidFill>
                  <a:srgbClr val="000000"/>
                </a:solidFill>
              </a:rPr>
              <a:t>соответствии с п. 1 статьи 78 </a:t>
            </a:r>
            <a:r>
              <a:rPr lang="ru-RU" sz="1300" dirty="0"/>
              <a:t>БК</a:t>
            </a:r>
            <a:r>
              <a:rPr lang="ru-RU" sz="1300" dirty="0">
                <a:solidFill>
                  <a:srgbClr val="FF0000"/>
                </a:solidFill>
              </a:rPr>
              <a:t> </a:t>
            </a:r>
            <a:r>
              <a:rPr lang="ru-RU" sz="1300" b="1" dirty="0">
                <a:solidFill>
                  <a:srgbClr val="FF0000"/>
                </a:solidFill>
              </a:rPr>
              <a:t>субсидии</a:t>
            </a:r>
            <a:r>
              <a:rPr lang="ru-RU" sz="1300" dirty="0">
                <a:solidFill>
                  <a:srgbClr val="FF0000"/>
                </a:solidFill>
              </a:rPr>
              <a:t> </a:t>
            </a:r>
            <a:r>
              <a:rPr lang="ru-RU" sz="1300" dirty="0" smtClean="0">
                <a:solidFill>
                  <a:srgbClr val="000000"/>
                </a:solidFill>
              </a:rPr>
              <a:t>производителям </a:t>
            </a:r>
            <a:r>
              <a:rPr lang="ru-RU" sz="1300" dirty="0">
                <a:solidFill>
                  <a:srgbClr val="000000"/>
                </a:solidFill>
              </a:rPr>
              <a:t>товаров, работ, услуг предоставляются </a:t>
            </a:r>
            <a:r>
              <a:rPr lang="ru-RU" sz="1300" b="1" dirty="0">
                <a:solidFill>
                  <a:srgbClr val="FF0000"/>
                </a:solidFill>
              </a:rPr>
              <a:t>на безвозмездной и безвозвратной основе</a:t>
            </a:r>
            <a:r>
              <a:rPr lang="ru-RU" sz="1300" dirty="0">
                <a:solidFill>
                  <a:srgbClr val="000000"/>
                </a:solidFill>
              </a:rPr>
              <a:t> в целях возмещения затрат или недополученных доходов в связи с производством (реализацией) товаров, выполнением работ, оказанием услуг. </a:t>
            </a:r>
            <a:r>
              <a:rPr lang="ru-RU" sz="1300" dirty="0" smtClean="0">
                <a:solidFill>
                  <a:srgbClr val="000000"/>
                </a:solidFill>
              </a:rPr>
              <a:t>Если у получателя </a:t>
            </a:r>
            <a:r>
              <a:rPr lang="ru-RU" sz="1300" b="1" dirty="0" smtClean="0">
                <a:solidFill>
                  <a:srgbClr val="000000"/>
                </a:solidFill>
              </a:rPr>
              <a:t>возникает какая-либо обязанность </a:t>
            </a:r>
            <a:r>
              <a:rPr lang="ru-RU" sz="1300" dirty="0" smtClean="0">
                <a:solidFill>
                  <a:srgbClr val="000000"/>
                </a:solidFill>
              </a:rPr>
              <a:t> то стр.523 не заполняется, поскольку  эти средства субсидией не являются.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300" b="1" dirty="0" smtClean="0">
                <a:solidFill>
                  <a:srgbClr val="000000"/>
                </a:solidFill>
              </a:rPr>
              <a:t>Не отражаются </a:t>
            </a:r>
            <a:r>
              <a:rPr lang="ru-RU" sz="1300" dirty="0" smtClean="0">
                <a:solidFill>
                  <a:srgbClr val="000000"/>
                </a:solidFill>
              </a:rPr>
              <a:t>по стр.523: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-возмещения из бюджета на оплату процентов по кредиту;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-оплата льгот отдельным категориям граждан.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300" b="1" dirty="0" smtClean="0">
                <a:solidFill>
                  <a:srgbClr val="0070C0"/>
                </a:solidFill>
              </a:rPr>
              <a:t>По строке 524 </a:t>
            </a:r>
            <a:r>
              <a:rPr lang="ru-RU" sz="1300" dirty="0" smtClean="0"/>
              <a:t>выделяются </a:t>
            </a:r>
            <a:r>
              <a:rPr lang="ru-RU" sz="1300" dirty="0"/>
              <a:t>субсидии на покрытие убытков организаций,</a:t>
            </a:r>
            <a:r>
              <a:rPr lang="ru-RU" sz="1300" b="1" dirty="0"/>
              <a:t> </a:t>
            </a:r>
            <a:r>
              <a:rPr lang="ru-RU" sz="1300" dirty="0"/>
              <a:t>возникающих при </a:t>
            </a:r>
            <a:r>
              <a:rPr lang="ru-RU" sz="1300" dirty="0" smtClean="0"/>
              <a:t>продаже товаров (услуг):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300" b="1" dirty="0"/>
              <a:t>-</a:t>
            </a:r>
            <a:r>
              <a:rPr lang="ru-RU" sz="1300" b="1" dirty="0" smtClean="0"/>
              <a:t>по </a:t>
            </a:r>
            <a:r>
              <a:rPr lang="ru-RU" sz="1300" b="1" dirty="0"/>
              <a:t>регулируемым государством тарифам</a:t>
            </a:r>
            <a:r>
              <a:rPr lang="ru-RU" sz="1300" dirty="0"/>
              <a:t>, не покрывающим издержки, в случае, когда цена продажи определяется решением органа государственной </a:t>
            </a:r>
            <a:r>
              <a:rPr lang="ru-RU" sz="1300" dirty="0" smtClean="0"/>
              <a:t>власти;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300" dirty="0" smtClean="0"/>
              <a:t>-</a:t>
            </a:r>
            <a:r>
              <a:rPr lang="ru-RU" sz="1300" b="1" dirty="0" smtClean="0"/>
              <a:t>со </a:t>
            </a:r>
            <a:r>
              <a:rPr lang="ru-RU" sz="1300" b="1" dirty="0"/>
              <a:t>скидкой, в размере представленной скидки от цены продажи</a:t>
            </a:r>
            <a:r>
              <a:rPr lang="ru-RU" sz="1300" dirty="0"/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6093" y="5396850"/>
            <a:ext cx="6119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70C0"/>
                </a:solidFill>
              </a:rPr>
              <a:t>По строке 525</a:t>
            </a:r>
            <a:r>
              <a:rPr lang="ru-RU" sz="1300" b="1" dirty="0"/>
              <a:t> </a:t>
            </a:r>
            <a:r>
              <a:rPr lang="ru-RU" sz="1300" dirty="0"/>
              <a:t>указывается количество месяцев, в течение которых предприятие осуществляло свою хозяйственную деятельность, </a:t>
            </a:r>
            <a:r>
              <a:rPr lang="ru-RU" sz="1300" b="1" dirty="0"/>
              <a:t>включая месяцы</a:t>
            </a:r>
            <a:r>
              <a:rPr lang="ru-RU" sz="1300" dirty="0"/>
              <a:t>, </a:t>
            </a:r>
            <a:r>
              <a:rPr lang="ru-RU" sz="1300" u="sng" dirty="0"/>
              <a:t>в течение которых организация осуществляла свою деятельность хотя бы один полный рабочий </a:t>
            </a:r>
            <a:r>
              <a:rPr lang="ru-RU" sz="1300" u="sng" dirty="0" smtClean="0"/>
              <a:t>день.</a:t>
            </a:r>
            <a:endParaRPr lang="ru-RU" sz="1300" u="sng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2153"/>
              </p:ext>
            </p:extLst>
          </p:nvPr>
        </p:nvGraphicFramePr>
        <p:xfrm>
          <a:off x="520501" y="647114"/>
          <a:ext cx="5852163" cy="4678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Лист" r:id="rId15" imgW="4953172" imgH="4800600" progId="Excel.Sheet.12">
                  <p:embed/>
                </p:oleObj>
              </mc:Choice>
              <mc:Fallback>
                <p:oleObj name="Лист" r:id="rId15" imgW="4953172" imgH="4800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0501" y="647114"/>
                        <a:ext cx="5852163" cy="4678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2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4701" y="557482"/>
            <a:ext cx="10171810" cy="441324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Раздел 6  Расходы на производство и продажу продукции (товаров , работ и услуг)</a:t>
            </a:r>
            <a:endParaRPr lang="ru-RU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863321"/>
            <a:ext cx="287470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87470" y="95129"/>
            <a:ext cx="249792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822" y="457200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76708" y="1111351"/>
            <a:ext cx="573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его заполнении должен соблюдаться  принцип:</a:t>
            </a:r>
          </a:p>
        </p:txBody>
      </p:sp>
      <p:sp>
        <p:nvSpPr>
          <p:cNvPr id="5" name="Овал 4"/>
          <p:cNvSpPr/>
          <p:nvPr/>
        </p:nvSpPr>
        <p:spPr>
          <a:xfrm>
            <a:off x="1111329" y="1587684"/>
            <a:ext cx="3348129" cy="1565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Расходы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на производство и продажу продукции (товаров, работ, услуг) </a:t>
            </a:r>
          </a:p>
        </p:txBody>
      </p:sp>
      <p:sp>
        <p:nvSpPr>
          <p:cNvPr id="33" name="Овал 32"/>
          <p:cNvSpPr/>
          <p:nvPr/>
        </p:nvSpPr>
        <p:spPr>
          <a:xfrm>
            <a:off x="5121486" y="1575813"/>
            <a:ext cx="2226746" cy="1565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Строка 501 «Оборот»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473502" y="2158693"/>
            <a:ext cx="618999" cy="5282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22654"/>
              </p:ext>
            </p:extLst>
          </p:nvPr>
        </p:nvGraphicFramePr>
        <p:xfrm>
          <a:off x="7992887" y="1660412"/>
          <a:ext cx="3796310" cy="1440902"/>
        </p:xfrm>
        <a:graphic>
          <a:graphicData uri="http://schemas.openxmlformats.org/drawingml/2006/table">
            <a:tbl>
              <a:tblPr/>
              <a:tblGrid>
                <a:gridCol w="390797"/>
                <a:gridCol w="3405513"/>
              </a:tblGrid>
              <a:tr h="426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отгружено товаров собственного производства, выполнено работ и услуг собственными силами 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0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продано товаров, приобретенных для перепродажи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9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продано сырья, материалов, комплектующих изделий, топлива, приобретенных ранее для производства продукции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47843" y="4887362"/>
            <a:ext cx="11186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Формирование показателей данного раздела и отражение этих показателей по </a:t>
            </a:r>
            <a:r>
              <a:rPr lang="ru-RU" sz="1600" dirty="0" smtClean="0"/>
              <a:t>соответствующим </a:t>
            </a:r>
            <a:r>
              <a:rPr lang="ru-RU" sz="1600" dirty="0"/>
              <a:t>строкам формы осуществляется </a:t>
            </a:r>
            <a:r>
              <a:rPr lang="ru-RU" sz="1600" b="1" dirty="0"/>
              <a:t>на основании </a:t>
            </a:r>
            <a:r>
              <a:rPr lang="ru-RU" sz="1600" dirty="0">
                <a:solidFill>
                  <a:srgbClr val="0070C0"/>
                </a:solidFill>
              </a:rPr>
              <a:t>данных первичного бухгалтерского синтетического и аналитического </a:t>
            </a:r>
            <a:r>
              <a:rPr lang="ru-RU" sz="1600" dirty="0" smtClean="0">
                <a:solidFill>
                  <a:srgbClr val="0070C0"/>
                </a:solidFill>
              </a:rPr>
              <a:t>учета</a:t>
            </a:r>
            <a:r>
              <a:rPr lang="ru-RU" sz="1600" dirty="0" smtClean="0"/>
              <a:t> в </a:t>
            </a:r>
            <a:r>
              <a:rPr lang="ru-RU" sz="1600" dirty="0"/>
              <a:t>соответствии с нормативно-законодательными актами по бухгалтерскому учету и типовыми отраслевыми методологическими </a:t>
            </a:r>
            <a:r>
              <a:rPr lang="ru-RU" sz="1600" dirty="0" smtClean="0"/>
              <a:t>рекомендациями по </a:t>
            </a:r>
            <a:r>
              <a:rPr lang="ru-RU" sz="1600" dirty="0"/>
              <a:t>планированию, учету и </a:t>
            </a:r>
            <a:r>
              <a:rPr lang="ru-RU" sz="1600" dirty="0" err="1"/>
              <a:t>калькулированию</a:t>
            </a:r>
            <a:r>
              <a:rPr lang="ru-RU" sz="1600" dirty="0"/>
              <a:t> себестоимости товаров, продукции, работ, услуг соответствующих видов экономической деятельности.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5501" y="3634314"/>
            <a:ext cx="10633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>
                <a:solidFill>
                  <a:srgbClr val="0070C0"/>
                </a:solidFill>
              </a:rPr>
              <a:t>целом по юридическому лицу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включая данные по всем его филиалам и другим обособленным подразделениям, </a:t>
            </a:r>
            <a:endParaRPr lang="ru-RU" sz="2000" dirty="0" smtClean="0"/>
          </a:p>
          <a:p>
            <a:pPr algn="ctr"/>
            <a:r>
              <a:rPr lang="ru-RU" sz="2000" dirty="0" smtClean="0"/>
              <a:t>независимо </a:t>
            </a:r>
            <a:r>
              <a:rPr lang="ru-RU" sz="2000" dirty="0"/>
              <a:t>от их местонахождения) </a:t>
            </a:r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суммарно </a:t>
            </a:r>
            <a:r>
              <a:rPr lang="ru-RU" sz="2000" b="1" dirty="0">
                <a:solidFill>
                  <a:srgbClr val="0070C0"/>
                </a:solidFill>
              </a:rPr>
              <a:t>по всем его видам экономической деятельности.</a:t>
            </a:r>
          </a:p>
        </p:txBody>
      </p:sp>
      <p:sp>
        <p:nvSpPr>
          <p:cNvPr id="42" name="Двойная стрелка влево/вправо 41"/>
          <p:cNvSpPr/>
          <p:nvPr/>
        </p:nvSpPr>
        <p:spPr>
          <a:xfrm>
            <a:off x="7365595" y="2158693"/>
            <a:ext cx="618999" cy="5282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410346"/>
              </p:ext>
            </p:extLst>
          </p:nvPr>
        </p:nvGraphicFramePr>
        <p:xfrm>
          <a:off x="847078" y="618978"/>
          <a:ext cx="10996298" cy="564001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640015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41636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84106"/>
              </p:ext>
            </p:extLst>
          </p:nvPr>
        </p:nvGraphicFramePr>
        <p:xfrm>
          <a:off x="694488" y="966516"/>
          <a:ext cx="4833530" cy="4081931"/>
        </p:xfrm>
        <a:graphic>
          <a:graphicData uri="http://schemas.openxmlformats.org/drawingml/2006/table">
            <a:tbl>
              <a:tblPr/>
              <a:tblGrid>
                <a:gridCol w="4025839"/>
                <a:gridCol w="807691"/>
              </a:tblGrid>
              <a:tr h="31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приобретение </a:t>
                      </a:r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товаров для перепродажи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2571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электрической энергии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тепловой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энергии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газа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5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объектов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недвижимости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3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Остатки товаров для перепродажи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   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начало 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65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на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года</a:t>
                      </a:r>
                    </a:p>
                  </a:txBody>
                  <a:tcPr marL="21431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из них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недвижимости:     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начало года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на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года</a:t>
                      </a:r>
                    </a:p>
                  </a:txBody>
                  <a:tcPr marL="21431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17236" y="1321448"/>
            <a:ext cx="60261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70C0"/>
                </a:solidFill>
              </a:rPr>
              <a:t>Строка 601.</a:t>
            </a:r>
            <a:r>
              <a:rPr lang="ru-RU" sz="1300" dirty="0" smtClean="0">
                <a:solidFill>
                  <a:srgbClr val="000000"/>
                </a:solidFill>
              </a:rPr>
              <a:t> Стоимость </a:t>
            </a:r>
            <a:r>
              <a:rPr lang="ru-RU" sz="1300" dirty="0">
                <a:solidFill>
                  <a:srgbClr val="FF0000"/>
                </a:solidFill>
              </a:rPr>
              <a:t>оприходованных</a:t>
            </a:r>
            <a:r>
              <a:rPr lang="ru-RU" sz="1300" dirty="0">
                <a:solidFill>
                  <a:srgbClr val="000000"/>
                </a:solidFill>
              </a:rPr>
              <a:t> при получении товаров показывается по </a:t>
            </a:r>
            <a:r>
              <a:rPr lang="ru-RU" sz="1300" b="1" dirty="0">
                <a:solidFill>
                  <a:srgbClr val="000000"/>
                </a:solidFill>
              </a:rPr>
              <a:t>фактической</a:t>
            </a:r>
            <a:r>
              <a:rPr lang="ru-RU" sz="1300" dirty="0">
                <a:solidFill>
                  <a:srgbClr val="000000"/>
                </a:solidFill>
              </a:rPr>
              <a:t> </a:t>
            </a:r>
            <a:r>
              <a:rPr lang="ru-RU" sz="1300" b="1" dirty="0">
                <a:solidFill>
                  <a:srgbClr val="000000"/>
                </a:solidFill>
              </a:rPr>
              <a:t>покупной стоимости их приобретения</a:t>
            </a:r>
            <a:r>
              <a:rPr lang="ru-RU" sz="1300" dirty="0">
                <a:solidFill>
                  <a:srgbClr val="000000"/>
                </a:solidFill>
              </a:rPr>
              <a:t> (без НДС, акцизов и других обязательных платежей</a:t>
            </a:r>
            <a:r>
              <a:rPr lang="ru-RU" sz="1300" dirty="0" smtClean="0">
                <a:solidFill>
                  <a:srgbClr val="000000"/>
                </a:solidFill>
              </a:rPr>
              <a:t>). В</a:t>
            </a:r>
            <a:r>
              <a:rPr lang="ru-RU" sz="1300" dirty="0" smtClean="0"/>
              <a:t>ключая </a:t>
            </a:r>
            <a:r>
              <a:rPr lang="ru-RU" sz="1300" dirty="0"/>
              <a:t>недостачи и потери от порчи товаров в пути в пределах норм естественной убыли</a:t>
            </a:r>
            <a:r>
              <a:rPr lang="ru-MO" sz="1300" dirty="0"/>
              <a:t>.</a:t>
            </a:r>
            <a:endParaRPr lang="ru-RU" sz="1300" dirty="0"/>
          </a:p>
          <a:p>
            <a:pPr marL="0" indent="0" algn="ctr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rgbClr val="000000"/>
                </a:solidFill>
              </a:rPr>
              <a:t>Учитывается </a:t>
            </a:r>
            <a:r>
              <a:rPr lang="ru-RU" sz="1400" b="1" dirty="0">
                <a:solidFill>
                  <a:srgbClr val="000000"/>
                </a:solidFill>
              </a:rPr>
              <a:t>на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дебете счета 41 «Товары</a:t>
            </a:r>
            <a:r>
              <a:rPr lang="ru-RU" sz="1400" b="1" dirty="0" smtClean="0">
                <a:solidFill>
                  <a:srgbClr val="FF0000"/>
                </a:solidFill>
              </a:rPr>
              <a:t>».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70C0"/>
                </a:solidFill>
              </a:rPr>
              <a:t>Строки 602, </a:t>
            </a:r>
            <a:r>
              <a:rPr lang="ru-RU" sz="1300" b="1" dirty="0" smtClean="0">
                <a:solidFill>
                  <a:srgbClr val="0070C0"/>
                </a:solidFill>
              </a:rPr>
              <a:t>603, 604 </a:t>
            </a:r>
            <a:r>
              <a:rPr lang="ru-RU" sz="1300" dirty="0"/>
              <a:t>заполняют организации, перепродающие электроэнергию, тепловую </a:t>
            </a:r>
            <a:r>
              <a:rPr lang="ru-RU" sz="1300" dirty="0" smtClean="0"/>
              <a:t>энергию, газообразное топлива  </a:t>
            </a:r>
            <a:r>
              <a:rPr lang="ru-RU" sz="1300" u="sng" dirty="0"/>
              <a:t>на постоянной основе и осуществляющие распределение </a:t>
            </a:r>
            <a:r>
              <a:rPr lang="ru-RU" sz="1300" u="sng" dirty="0" smtClean="0"/>
              <a:t>ресурсов </a:t>
            </a:r>
            <a:r>
              <a:rPr lang="ru-RU" sz="1300" u="sng" dirty="0"/>
              <a:t>среди конечных потребителей с привлечением сторонних сетевых организаций для их транспортировки</a:t>
            </a:r>
            <a:r>
              <a:rPr lang="ru-RU" sz="1300" dirty="0"/>
              <a:t>. </a:t>
            </a:r>
            <a:endParaRPr lang="ru-RU" sz="1300" dirty="0" smtClean="0"/>
          </a:p>
          <a:p>
            <a:pPr marL="0" indent="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300" dirty="0" smtClean="0"/>
          </a:p>
          <a:p>
            <a:pPr marL="0" indent="0" algn="just"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300" dirty="0" smtClean="0"/>
              <a:t>Организации </a:t>
            </a:r>
            <a:r>
              <a:rPr lang="ru-RU" sz="1300" dirty="0"/>
              <a:t>– заказчики (застройщики), в том числе совмещающие функции заказчика (застройщика) и подрядчика, </a:t>
            </a:r>
            <a:r>
              <a:rPr lang="ru-RU" sz="1300" b="1" dirty="0">
                <a:solidFill>
                  <a:srgbClr val="0070C0"/>
                </a:solidFill>
              </a:rPr>
              <a:t>по строке 605 </a:t>
            </a:r>
            <a:r>
              <a:rPr lang="ru-RU" sz="1300" dirty="0"/>
              <a:t>выделяют </a:t>
            </a:r>
            <a:r>
              <a:rPr lang="ru-RU" sz="1300" dirty="0" smtClean="0"/>
              <a:t>из </a:t>
            </a:r>
            <a:r>
              <a:rPr lang="ru-RU" sz="1300" dirty="0"/>
              <a:t>строки 601 сумму затрат по строительству объектов недвижимости, предназначенных для </a:t>
            </a:r>
            <a:r>
              <a:rPr lang="ru-RU" sz="1300" dirty="0" smtClean="0"/>
              <a:t>продажи.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615" y="5166386"/>
            <a:ext cx="105801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C0"/>
                </a:solidFill>
              </a:rPr>
              <a:t>Сведения по остаткам:</a:t>
            </a:r>
          </a:p>
          <a:p>
            <a:r>
              <a:rPr lang="ru-RU" sz="1300" dirty="0" smtClean="0"/>
              <a:t>-отражаются по фактической стоимости их приобретения без учета резервов под снижение стоимости;</a:t>
            </a:r>
          </a:p>
          <a:p>
            <a:r>
              <a:rPr lang="ru-RU" sz="1300" b="1" dirty="0" smtClean="0"/>
              <a:t>-сальдо бухгалтерского счета 41</a:t>
            </a:r>
            <a:r>
              <a:rPr lang="ru-RU" sz="1300" dirty="0" smtClean="0"/>
              <a:t> «Товары»;</a:t>
            </a:r>
          </a:p>
          <a:p>
            <a:r>
              <a:rPr lang="ru-RU" sz="1300" dirty="0" smtClean="0"/>
              <a:t>-</a:t>
            </a:r>
            <a:r>
              <a:rPr lang="ru-RU" sz="1300" dirty="0" smtClean="0">
                <a:solidFill>
                  <a:srgbClr val="FF0000"/>
                </a:solidFill>
              </a:rPr>
              <a:t>списанные</a:t>
            </a:r>
            <a:r>
              <a:rPr lang="ru-RU" sz="1300" dirty="0" smtClean="0"/>
              <a:t> в течении года (утилизация, уничтожение) </a:t>
            </a:r>
            <a:r>
              <a:rPr lang="ru-RU" sz="1300" dirty="0" smtClean="0">
                <a:solidFill>
                  <a:srgbClr val="FF0000"/>
                </a:solidFill>
              </a:rPr>
              <a:t>не отражаются в остатках на начало года</a:t>
            </a:r>
            <a:r>
              <a:rPr lang="ru-RU" sz="1300" dirty="0" smtClean="0"/>
              <a:t>;</a:t>
            </a:r>
          </a:p>
          <a:p>
            <a:r>
              <a:rPr lang="ru-RU" sz="1300" dirty="0" smtClean="0"/>
              <a:t>-по строкам 608,609  стоимость непроданных объектов недвижимости.</a:t>
            </a:r>
            <a:endParaRPr lang="ru-RU" sz="13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9" y="1860917"/>
            <a:ext cx="289673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992028"/>
              </p:ext>
            </p:extLst>
          </p:nvPr>
        </p:nvGraphicFramePr>
        <p:xfrm>
          <a:off x="847078" y="618978"/>
          <a:ext cx="10996298" cy="564001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640015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47" y="1877333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5024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65034" y="966849"/>
            <a:ext cx="4768718" cy="5535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ru-RU" sz="1300" b="1" dirty="0" smtClean="0">
                <a:solidFill>
                  <a:srgbClr val="0070C0"/>
                </a:solidFill>
              </a:rPr>
              <a:t>По строке 610 </a:t>
            </a:r>
            <a:r>
              <a:rPr lang="ru-RU" sz="1300" dirty="0" smtClean="0">
                <a:solidFill>
                  <a:srgbClr val="000000"/>
                </a:solidFill>
              </a:rPr>
              <a:t>отражаются приобретенные и оприходованные при получении (независимо от оплаты)  материальные ценности, предназначенные для производства,</a:t>
            </a:r>
            <a:r>
              <a:rPr lang="ru-RU" sz="1300" b="1" dirty="0" smtClean="0">
                <a:solidFill>
                  <a:srgbClr val="FF0000"/>
                </a:solidFill>
              </a:rPr>
              <a:t> которые были учтены по стоимости приобретения на дебете бухгалтерских счетов</a:t>
            </a:r>
            <a:r>
              <a:rPr lang="ru-RU" sz="1300" dirty="0" smtClean="0">
                <a:solidFill>
                  <a:srgbClr val="0000FF"/>
                </a:solidFill>
              </a:rPr>
              <a:t> </a:t>
            </a:r>
            <a:r>
              <a:rPr lang="ru-RU" sz="1300" b="1" dirty="0" smtClean="0">
                <a:solidFill>
                  <a:srgbClr val="0000FF"/>
                </a:solidFill>
              </a:rPr>
              <a:t>10,11,15,16.</a:t>
            </a:r>
          </a:p>
          <a:p>
            <a:pPr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0000"/>
                </a:solidFill>
              </a:rPr>
              <a:t>Показывается </a:t>
            </a:r>
            <a:r>
              <a:rPr lang="ru-RU" sz="1300" b="1" dirty="0" smtClean="0">
                <a:solidFill>
                  <a:srgbClr val="FF0000"/>
                </a:solidFill>
              </a:rPr>
              <a:t>по покупным ценам</a:t>
            </a:r>
            <a:r>
              <a:rPr lang="ru-RU" sz="1300" dirty="0" smtClean="0">
                <a:solidFill>
                  <a:srgbClr val="FF0000"/>
                </a:solidFill>
              </a:rPr>
              <a:t> </a:t>
            </a:r>
            <a:r>
              <a:rPr lang="ru-RU" sz="1300" dirty="0" smtClean="0"/>
              <a:t>(</a:t>
            </a:r>
            <a:r>
              <a:rPr lang="ru-RU" sz="1300" dirty="0" smtClean="0">
                <a:solidFill>
                  <a:srgbClr val="000000"/>
                </a:solidFill>
              </a:rPr>
              <a:t>без НДС и иных возмещаемых налогов), </a:t>
            </a:r>
            <a:r>
              <a:rPr lang="ru-RU" sz="1300" b="1" dirty="0" smtClean="0">
                <a:solidFill>
                  <a:srgbClr val="000000"/>
                </a:solidFill>
              </a:rPr>
              <a:t>включая </a:t>
            </a:r>
            <a:r>
              <a:rPr lang="ru-RU" sz="1300" dirty="0" smtClean="0">
                <a:solidFill>
                  <a:srgbClr val="000000"/>
                </a:solidFill>
              </a:rPr>
              <a:t>транспортно-заготовительные расходы; расходы по страхованию; стоимость невозвратной тары; суммы невозмещаемых налогов, предусмотренные законодательством РФ.  </a:t>
            </a:r>
          </a:p>
          <a:p>
            <a:pPr marL="0" indent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ru-RU" sz="1300" b="1" dirty="0" smtClean="0"/>
              <a:t>Приобретение основных средств                                                  по строке 610 не отражается !</a:t>
            </a:r>
          </a:p>
          <a:p>
            <a:pPr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400" dirty="0" smtClean="0"/>
              <a:t>Если товары приобретены для перепродажи, но фактически использованы на производство и продажу продукции, то их стоимость должна быть отражена по стр.610, а не по стр.601. </a:t>
            </a:r>
          </a:p>
          <a:p>
            <a:pPr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400" dirty="0" smtClean="0"/>
              <a:t>Остатки на начало года, предназначенные для производство и продажи продукции (работ, услуг), но использованные в течение года не по назначению, не отражаются по строке 627 на начало года. </a:t>
            </a:r>
          </a:p>
          <a:p>
            <a:pPr algn="just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400" dirty="0" smtClean="0"/>
              <a:t>Стоимость </a:t>
            </a:r>
            <a:r>
              <a:rPr lang="ru-RU" sz="1400" dirty="0"/>
              <a:t>материальных ценностей, указанных по </a:t>
            </a:r>
            <a:r>
              <a:rPr lang="ru-RU" sz="1400" dirty="0">
                <a:solidFill>
                  <a:srgbClr val="0070C0"/>
                </a:solidFill>
              </a:rPr>
              <a:t>строке 632</a:t>
            </a:r>
            <a:r>
              <a:rPr lang="ru-RU" sz="1400" dirty="0"/>
              <a:t>, отражается по строке 512 по продажным </a:t>
            </a:r>
            <a:r>
              <a:rPr lang="ru-RU" sz="1400" dirty="0" smtClean="0"/>
              <a:t>ценам.</a:t>
            </a:r>
            <a:endParaRPr lang="ru-RU" sz="1300" b="1" dirty="0" smtClean="0"/>
          </a:p>
          <a:p>
            <a:endParaRPr lang="ru-RU" sz="130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70352"/>
              </p:ext>
            </p:extLst>
          </p:nvPr>
        </p:nvGraphicFramePr>
        <p:xfrm>
          <a:off x="418447" y="619773"/>
          <a:ext cx="6319978" cy="5925995"/>
        </p:xfrm>
        <a:graphic>
          <a:graphicData uri="http://schemas.openxmlformats.org/drawingml/2006/table">
            <a:tbl>
              <a:tblPr/>
              <a:tblGrid>
                <a:gridCol w="5526211"/>
                <a:gridCol w="793767"/>
              </a:tblGrid>
              <a:tr h="242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строки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1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Расходы на приобретение </a:t>
                      </a:r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сырья, материалов, покупных полуфабрикатов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и </a:t>
                      </a:r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комплектующих изделий для производства и продажи продукции (товаров, работ, услуг)</a:t>
                      </a:r>
                      <a:endParaRPr lang="ru-RU" sz="1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610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3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из них: 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импортные сырье, материалы, покупные изделия</a:t>
                      </a:r>
                    </a:p>
                  </a:txBody>
                  <a:tcPr marL="93533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611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газ природный (естественный), используемый в качестве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компонента             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 производстве продукции</a:t>
                      </a:r>
                    </a:p>
                  </a:txBody>
                  <a:tcPr marL="93533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612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на транспортировку, хранение и доставку грузов, осуществляемые магистральным грузовым железнодорожным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транспортом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3533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613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из них: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614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аренду вагонов и иные платежи собственникам вагонов</a:t>
                      </a:r>
                    </a:p>
                  </a:txBody>
                  <a:tcPr marL="233833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5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грузовые перевозки, за предоставление услуг, инфраструктуры и локомотивной тяги</a:t>
                      </a:r>
                    </a:p>
                  </a:txBody>
                  <a:tcPr marL="233833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615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Остатки на складе</a:t>
                      </a: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сырья, материалов, покупных полуфабрикатов и комплектующих изделий, приобретенных для производства и продажи продукции (товаров, работ, услуг):</a:t>
                      </a:r>
                      <a:endParaRPr lang="ru-RU" sz="13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начало года</a:t>
                      </a:r>
                    </a:p>
                  </a:txBody>
                  <a:tcPr marL="233833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конец года</a:t>
                      </a:r>
                    </a:p>
                  </a:txBody>
                  <a:tcPr marL="233833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628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Стоимость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сырья, материалов, топлива, покупных полуфабрикатов и комплектующих изделий для производства и продажи продукции (товаров, работ, услуг)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переданных безвозмездно и/или в счет вклада в уставный капитал другим организациям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(из строк 610, 616 и/или 627, 629) 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631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8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Покупная стоимость</a:t>
                      </a:r>
                      <a:r>
                        <a:rPr lang="ru-RU" sz="13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сырья, материалов, топлива, комплектующих изделий, приобретенных для производства продукции,</a:t>
                      </a: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но проданных на сторону без переработки (обработки)</a:t>
                      </a:r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(из строк 610, 616 и/или 627, 629) 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</a:t>
                      </a:r>
                    </a:p>
                  </a:txBody>
                  <a:tcPr marL="5196" marR="5196" marT="5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6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860086"/>
              </p:ext>
            </p:extLst>
          </p:nvPr>
        </p:nvGraphicFramePr>
        <p:xfrm>
          <a:off x="847078" y="618978"/>
          <a:ext cx="10996298" cy="564001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640015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48" y="1877333"/>
            <a:ext cx="174572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29092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06705" y="1061925"/>
            <a:ext cx="568914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70C0"/>
                </a:solidFill>
              </a:rPr>
              <a:t>По строке 616 </a:t>
            </a:r>
            <a:r>
              <a:rPr lang="ru-RU" sz="1300" dirty="0" smtClean="0"/>
              <a:t>отражается приобретаемое </a:t>
            </a:r>
            <a:r>
              <a:rPr lang="ru-RU" sz="1300" b="1" dirty="0" smtClean="0"/>
              <a:t>топливо всех видов</a:t>
            </a:r>
            <a:r>
              <a:rPr lang="ru-RU" sz="1300" dirty="0" smtClean="0"/>
              <a:t>, по стоимости учтенной на </a:t>
            </a:r>
            <a:r>
              <a:rPr lang="ru-RU" sz="1300" b="1" dirty="0" smtClean="0"/>
              <a:t>Дебете счета 10 «Производственные запасы»  Субсчет 3 «Топливо».</a:t>
            </a:r>
          </a:p>
          <a:p>
            <a:r>
              <a:rPr lang="ru-RU" sz="1300" i="1" dirty="0" smtClean="0"/>
              <a:t>Продукты нефтепереработки: </a:t>
            </a:r>
            <a:r>
              <a:rPr lang="ru-RU" sz="1300" dirty="0" smtClean="0"/>
              <a:t>бензин, керосин, дизельное топливо, мазут топочный, </a:t>
            </a:r>
            <a:r>
              <a:rPr lang="ru-RU" sz="1300" dirty="0" err="1" smtClean="0"/>
              <a:t>нефтебитум</a:t>
            </a:r>
            <a:r>
              <a:rPr lang="ru-RU" sz="1300" dirty="0" smtClean="0"/>
              <a:t>, масла смазочные, </a:t>
            </a:r>
            <a:r>
              <a:rPr lang="ru-RU" sz="1300" dirty="0" err="1" smtClean="0"/>
              <a:t>уайт</a:t>
            </a:r>
            <a:r>
              <a:rPr lang="ru-RU" sz="1300" dirty="0" smtClean="0"/>
              <a:t>-спирит </a:t>
            </a:r>
            <a:r>
              <a:rPr lang="ru-RU" sz="1300" dirty="0" err="1" smtClean="0"/>
              <a:t>итп</a:t>
            </a:r>
            <a:r>
              <a:rPr lang="ru-RU" sz="1300" dirty="0" smtClean="0"/>
              <a:t>.</a:t>
            </a:r>
          </a:p>
          <a:p>
            <a:r>
              <a:rPr lang="ru-RU" sz="1300" i="1" dirty="0" smtClean="0"/>
              <a:t>Другие виды топлива:  </a:t>
            </a:r>
            <a:r>
              <a:rPr lang="ru-RU" sz="1300" dirty="0" smtClean="0"/>
              <a:t>углеводородный сжиженный газ, дрова </a:t>
            </a:r>
            <a:r>
              <a:rPr lang="ru-RU" sz="1300" dirty="0" err="1" smtClean="0"/>
              <a:t>итп</a:t>
            </a:r>
            <a:endParaRPr lang="ru-RU" sz="1300" dirty="0" smtClean="0"/>
          </a:p>
          <a:p>
            <a:endParaRPr lang="ru-RU" sz="1300" dirty="0"/>
          </a:p>
          <a:p>
            <a:r>
              <a:rPr lang="ru-RU" sz="1300" dirty="0" smtClean="0">
                <a:solidFill>
                  <a:srgbClr val="0070C0"/>
                </a:solidFill>
              </a:rPr>
              <a:t>По строке 621 </a:t>
            </a:r>
            <a:r>
              <a:rPr lang="ru-RU" sz="1300" dirty="0" smtClean="0"/>
              <a:t>стоимость </a:t>
            </a:r>
            <a:r>
              <a:rPr lang="ru-RU" sz="1300" b="1" dirty="0"/>
              <a:t>всех видов покупной энергии </a:t>
            </a:r>
            <a:r>
              <a:rPr lang="ru-RU" sz="1300" dirty="0"/>
              <a:t>(электрической, тепловой, сжатого воздуха, холода и других видов), расходуемой на технологические, энергетические и др. производственные и хозяйственные нужды организации.</a:t>
            </a:r>
          </a:p>
          <a:p>
            <a:r>
              <a:rPr lang="ru-RU" sz="1300" dirty="0"/>
              <a:t>По стоимости учтенной на </a:t>
            </a:r>
            <a:r>
              <a:rPr lang="ru-RU" sz="1300" b="1" dirty="0"/>
              <a:t>Дебете счетов 20, 23, (25,26), 29, </a:t>
            </a:r>
            <a:r>
              <a:rPr lang="ru-RU" sz="1300" b="1" dirty="0" smtClean="0"/>
              <a:t>44                      </a:t>
            </a:r>
            <a:r>
              <a:rPr lang="ru-RU" sz="1300" b="1" dirty="0"/>
              <a:t>в корреспонденции с Кредитом счетов 60 (76</a:t>
            </a:r>
            <a:r>
              <a:rPr lang="ru-RU" sz="1300" b="1" dirty="0" smtClean="0"/>
              <a:t>)</a:t>
            </a:r>
            <a:r>
              <a:rPr lang="ru-RU" sz="1300" dirty="0" smtClean="0"/>
              <a:t>.</a:t>
            </a:r>
          </a:p>
          <a:p>
            <a:endParaRPr lang="ru-RU" sz="1300" dirty="0" smtClean="0"/>
          </a:p>
          <a:p>
            <a:r>
              <a:rPr lang="ru-RU" sz="1300" dirty="0" smtClean="0">
                <a:solidFill>
                  <a:srgbClr val="0070C0"/>
                </a:solidFill>
              </a:rPr>
              <a:t>По строке 625</a:t>
            </a:r>
            <a:r>
              <a:rPr lang="ru-RU" sz="1300" dirty="0" smtClean="0"/>
              <a:t> стоимость </a:t>
            </a:r>
            <a:r>
              <a:rPr lang="ru-RU" sz="1300" dirty="0"/>
              <a:t>израсходованной </a:t>
            </a:r>
            <a:r>
              <a:rPr lang="ru-RU" sz="1300" b="1" dirty="0"/>
              <a:t>воды,</a:t>
            </a:r>
            <a:r>
              <a:rPr lang="ru-RU" sz="1300" dirty="0"/>
              <a:t> отнесенной на затраты производства в отчетном периоде, учтенная </a:t>
            </a:r>
            <a:r>
              <a:rPr lang="ru-RU" sz="1300" b="1" dirty="0"/>
              <a:t>на Дебете счетов 20, 23, (25,26), 29, 44 в корреспонденции с Кредитом счетов 60 (76</a:t>
            </a:r>
            <a:r>
              <a:rPr lang="ru-RU" sz="1300" b="1" dirty="0" smtClean="0"/>
              <a:t>)</a:t>
            </a:r>
            <a:r>
              <a:rPr lang="ru-RU" sz="1300" dirty="0" smtClean="0"/>
              <a:t>.</a:t>
            </a:r>
          </a:p>
          <a:p>
            <a:endParaRPr lang="ru-RU" sz="1300" dirty="0"/>
          </a:p>
          <a:p>
            <a:r>
              <a:rPr lang="ru-RU" sz="1300" dirty="0">
                <a:solidFill>
                  <a:srgbClr val="0070C0"/>
                </a:solidFill>
              </a:rPr>
              <a:t>По строке 626</a:t>
            </a:r>
            <a:r>
              <a:rPr lang="ru-RU" sz="1300" dirty="0"/>
              <a:t> показываются расходы </a:t>
            </a:r>
            <a:r>
              <a:rPr lang="ru-RU" sz="1300" b="1" dirty="0"/>
              <a:t>на рекультивацию земель</a:t>
            </a:r>
            <a:r>
              <a:rPr lang="ru-RU" sz="1300" dirty="0"/>
              <a:t>, учитываемые на </a:t>
            </a:r>
            <a:r>
              <a:rPr lang="ru-RU" sz="1300" b="1" dirty="0"/>
              <a:t>Дебете счетов затрат 20, </a:t>
            </a:r>
            <a:r>
              <a:rPr lang="ru-RU" sz="1300" b="1" dirty="0" smtClean="0"/>
              <a:t>23</a:t>
            </a:r>
            <a:r>
              <a:rPr lang="ru-RU" sz="1300" dirty="0" smtClean="0"/>
              <a:t>.</a:t>
            </a:r>
          </a:p>
          <a:p>
            <a:endParaRPr lang="ru-RU" sz="1300" dirty="0"/>
          </a:p>
          <a:p>
            <a:r>
              <a:rPr lang="ru-RU" sz="1300" dirty="0" smtClean="0">
                <a:solidFill>
                  <a:srgbClr val="0070C0"/>
                </a:solidFill>
              </a:rPr>
              <a:t>По строкам 629,630 </a:t>
            </a:r>
            <a:r>
              <a:rPr lang="ru-RU" sz="1300" dirty="0" smtClean="0"/>
              <a:t>сальдо бухгалтерских счетов производственных запасов, на начало и конец отчетного периода.</a:t>
            </a:r>
            <a:endParaRPr lang="ru-RU" sz="1300" dirty="0"/>
          </a:p>
          <a:p>
            <a:endParaRPr lang="ru-RU" sz="13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741199"/>
              </p:ext>
            </p:extLst>
          </p:nvPr>
        </p:nvGraphicFramePr>
        <p:xfrm>
          <a:off x="1006279" y="1038567"/>
          <a:ext cx="4888084" cy="4935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Лист" r:id="rId15" imgW="3905293" imgH="3943350" progId="Excel.Sheet.12">
                  <p:embed/>
                </p:oleObj>
              </mc:Choice>
              <mc:Fallback>
                <p:oleObj name="Лист" r:id="rId15" imgW="3905293" imgH="3943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06279" y="1038567"/>
                        <a:ext cx="4888084" cy="4935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547" y="1877333"/>
            <a:ext cx="289673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10001"/>
              </p:ext>
            </p:extLst>
          </p:nvPr>
        </p:nvGraphicFramePr>
        <p:xfrm>
          <a:off x="847078" y="618978"/>
          <a:ext cx="10996298" cy="564001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640015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47" y="1877333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41636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166189"/>
              </p:ext>
            </p:extLst>
          </p:nvPr>
        </p:nvGraphicFramePr>
        <p:xfrm>
          <a:off x="847078" y="604910"/>
          <a:ext cx="4583051" cy="5714652"/>
        </p:xfrm>
        <a:graphic>
          <a:graphicData uri="http://schemas.openxmlformats.org/drawingml/2006/table">
            <a:tbl>
              <a:tblPr/>
              <a:tblGrid>
                <a:gridCol w="3869388"/>
                <a:gridCol w="713663"/>
              </a:tblGrid>
              <a:tr h="353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строки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Расходы на оплату труда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633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из них оплата учебных отпусков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634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Страховые взносы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Социальный фонд России (СФР), ФФОМС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635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работодателя по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выплате пособия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временной нетрудоспособности за первые три дня нетрудоспособности работника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636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Обязательные страховые платежи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646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3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них по страхованию от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несчастных       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случаев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производстве и профессиональных 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заболеваний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647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Добровольные страховые платежи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648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Представительские расходы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649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Суточные и подъемные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650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Налоги и сборы,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включаемые в себестоимость продукции (работ, услуг)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651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из них: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652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добычу полезных ископаемых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653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водный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654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транспортный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Плата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 договору купли-продажи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лесных насаждений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656</a:t>
                      </a: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29740" y="510745"/>
            <a:ext cx="64805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70C0"/>
                </a:solidFill>
              </a:rPr>
              <a:t>По строке 633 </a:t>
            </a:r>
            <a:r>
              <a:rPr lang="ru-RU" sz="1200" dirty="0"/>
              <a:t>отражаются непосредственно связанные </a:t>
            </a:r>
            <a:r>
              <a:rPr lang="ru-RU" sz="1200" b="1" dirty="0" smtClean="0"/>
              <a:t>с </a:t>
            </a:r>
            <a:r>
              <a:rPr lang="ru-RU" sz="1200" b="1" dirty="0"/>
              <a:t>производством и продажей продукции, товаров (выполненными работами, оказанными услугами)</a:t>
            </a:r>
            <a:r>
              <a:rPr lang="ru-RU" sz="1200" dirty="0"/>
              <a:t> расходы на оплату труда  работников </a:t>
            </a:r>
            <a:r>
              <a:rPr lang="ru-RU" sz="1200" i="1" dirty="0"/>
              <a:t>списочного </a:t>
            </a:r>
            <a:r>
              <a:rPr lang="ru-RU" sz="1200" i="1" dirty="0" smtClean="0"/>
              <a:t>и </a:t>
            </a:r>
            <a:r>
              <a:rPr lang="ru-RU" sz="1200" i="1" dirty="0" err="1"/>
              <a:t>несписочного</a:t>
            </a:r>
            <a:r>
              <a:rPr lang="ru-RU" sz="1200" i="1" dirty="0"/>
              <a:t> состава</a:t>
            </a:r>
            <a:r>
              <a:rPr lang="ru-RU" sz="1200" dirty="0"/>
              <a:t>, отнесенные на затраты на производство, которые включают в себя начисленные организацией суммы</a:t>
            </a:r>
            <a:r>
              <a:rPr lang="ru-RU" sz="1200" dirty="0" smtClean="0"/>
              <a:t>: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200" dirty="0" smtClean="0"/>
              <a:t>оплаты </a:t>
            </a:r>
            <a:r>
              <a:rPr lang="ru-RU" sz="1200" dirty="0"/>
              <a:t>труда в денежной </a:t>
            </a:r>
            <a:r>
              <a:rPr lang="ru-RU" sz="1200" dirty="0" smtClean="0"/>
              <a:t>и </a:t>
            </a:r>
            <a:r>
              <a:rPr lang="ru-RU" sz="1200" dirty="0" err="1"/>
              <a:t>неденежной</a:t>
            </a:r>
            <a:r>
              <a:rPr lang="ru-RU" sz="1200" dirty="0"/>
              <a:t> формах за отработанное и неотработанное время (отпуска, вынужденные простои и прочее); </a:t>
            </a:r>
            <a:endParaRPr lang="ru-RU" sz="1200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200" dirty="0" smtClean="0"/>
              <a:t>компенсационные </a:t>
            </a:r>
            <a:r>
              <a:rPr lang="ru-RU" sz="1200" dirty="0"/>
              <a:t>выплаты, связанные </a:t>
            </a:r>
            <a:r>
              <a:rPr lang="ru-RU" sz="1200" dirty="0" smtClean="0"/>
              <a:t>с </a:t>
            </a:r>
            <a:r>
              <a:rPr lang="ru-RU" sz="1200" dirty="0"/>
              <a:t>режимом работы и условиями труда; </a:t>
            </a:r>
            <a:endParaRPr lang="ru-RU" sz="1200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200" dirty="0" smtClean="0"/>
              <a:t>компенсации </a:t>
            </a:r>
            <a:r>
              <a:rPr lang="ru-RU" sz="1200" dirty="0"/>
              <a:t>по оплате труда в связи </a:t>
            </a:r>
            <a:r>
              <a:rPr lang="ru-RU" sz="1200" dirty="0" smtClean="0"/>
              <a:t>с </a:t>
            </a:r>
            <a:r>
              <a:rPr lang="ru-RU" sz="1200" dirty="0"/>
              <a:t>повышением цен и индексацией доходов в пределах норм, предусмотренных законодательством; </a:t>
            </a:r>
            <a:endParaRPr lang="ru-RU" sz="1200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200" dirty="0" smtClean="0"/>
              <a:t>стимулирующие </a:t>
            </a:r>
            <a:r>
              <a:rPr lang="ru-RU" sz="1200" dirty="0"/>
              <a:t>доплаты и надбавки; </a:t>
            </a:r>
            <a:endParaRPr lang="ru-RU" sz="1200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200" dirty="0" smtClean="0"/>
              <a:t>премии</a:t>
            </a:r>
            <a:r>
              <a:rPr lang="ru-RU" sz="1200" dirty="0"/>
              <a:t>; </a:t>
            </a:r>
            <a:endParaRPr lang="ru-RU" sz="1200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200" dirty="0" smtClean="0"/>
              <a:t>единовременные </a:t>
            </a:r>
            <a:r>
              <a:rPr lang="ru-RU" sz="1200" dirty="0"/>
              <a:t>поощрительные выплаты; </a:t>
            </a:r>
            <a:endParaRPr lang="ru-RU" sz="1200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200" dirty="0" smtClean="0"/>
              <a:t>материальная </a:t>
            </a:r>
            <a:r>
              <a:rPr lang="ru-RU" sz="1200" dirty="0"/>
              <a:t>помощь (кроме помощи, оказанной отдельным работникам по семейным обстоятельствам); </a:t>
            </a:r>
            <a:endParaRPr lang="ru-RU" sz="1200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200" dirty="0" smtClean="0"/>
              <a:t>оплата </a:t>
            </a:r>
            <a:r>
              <a:rPr lang="ru-RU" sz="1200" dirty="0"/>
              <a:t>питания и проживания, имеющая систематический характер; </a:t>
            </a:r>
            <a:endParaRPr lang="ru-RU" sz="1200" dirty="0" smtClean="0"/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ru-RU" sz="1200" dirty="0" smtClean="0"/>
              <a:t>другие </a:t>
            </a:r>
            <a:r>
              <a:rPr lang="ru-RU" sz="1200" dirty="0"/>
              <a:t>виды </a:t>
            </a:r>
            <a:r>
              <a:rPr lang="ru-RU" sz="1200" dirty="0" smtClean="0"/>
              <a:t>выплат.</a:t>
            </a:r>
          </a:p>
          <a:p>
            <a:pPr eaLnBrk="1" hangingPunct="1"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  <a:p>
            <a:pPr eaLnBrk="1" hangingPunct="1">
              <a:defRPr/>
            </a:pPr>
            <a:endParaRPr lang="ru-RU" sz="1200" dirty="0"/>
          </a:p>
          <a:p>
            <a:endParaRPr lang="ru-RU" sz="120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52702"/>
              </p:ext>
            </p:extLst>
          </p:nvPr>
        </p:nvGraphicFramePr>
        <p:xfrm>
          <a:off x="5818526" y="3795626"/>
          <a:ext cx="5905500" cy="2499360"/>
        </p:xfrm>
        <a:graphic>
          <a:graphicData uri="http://schemas.openxmlformats.org/drawingml/2006/table">
            <a:tbl>
              <a:tblPr/>
              <a:tblGrid>
                <a:gridCol w="933966"/>
                <a:gridCol w="4971534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Строка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Учет: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стр.633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Дебете счетов затрат 20, 23, (25,26), 29, 44, 96 в корреспонденции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с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Кредитом счета 70.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стр.635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Дебете счетов затрат 20, 23, (25, 26), 29, 44, 96 в корреспонденции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с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Кредитом  счета 69.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стр.648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Дебете счетов затрат 20, 23, (25, 26), 29, 44 в корреспонденции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Кредитом счета 76.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 649, 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Дебете счетов затрат 20, 23, (25, 26), 29, 44 в корреспонденции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с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Кредитом счета 71.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стр.651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Дебете счетов затрат 20 (23, 25, 26, 29, 44) в корреспонденции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с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Кредитом  счета 68.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стр.656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Дебете бухгалтерских счетов затрат 20 (23, 25, 26, 29).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856381"/>
              </p:ext>
            </p:extLst>
          </p:nvPr>
        </p:nvGraphicFramePr>
        <p:xfrm>
          <a:off x="847078" y="618978"/>
          <a:ext cx="10996298" cy="564001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640015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47" y="1877333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41636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514" y="18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16982"/>
              </p:ext>
            </p:extLst>
          </p:nvPr>
        </p:nvGraphicFramePr>
        <p:xfrm>
          <a:off x="890559" y="727632"/>
          <a:ext cx="4806854" cy="5223002"/>
        </p:xfrm>
        <a:graphic>
          <a:graphicData uri="http://schemas.openxmlformats.org/drawingml/2006/table">
            <a:tbl>
              <a:tblPr/>
              <a:tblGrid>
                <a:gridCol w="4117537"/>
                <a:gridCol w="689317"/>
              </a:tblGrid>
              <a:tr h="47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Амортизация основных средств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Амортизация нематериальных активов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Арендная плата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(без арендной платы, указанной по строкам 614, 703)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из нее: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арендная плата по договору финансовой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аренды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(договору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лизинга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арендная плата за земельные участки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00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арендная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другие обособленные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</a:p>
                    <a:p>
                      <a:pPr lvl="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природные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плата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арендуемые нежилые помещения,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здания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сооружения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арендная плата за машины и оборудование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арендная плата за транспортные средства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Стоимость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неоплачиваемого переработанного сырья заказчика (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давальческого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Стоимость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сырья и материалов, переданных в отчетном периоде на переработку другим юридическим и физическим лицам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5554" y="873908"/>
            <a:ext cx="64664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 строке 637</a:t>
            </a:r>
            <a:r>
              <a:rPr lang="ru-RU" sz="1400" dirty="0" smtClean="0"/>
              <a:t> кроме амортизации ОС </a:t>
            </a:r>
            <a:r>
              <a:rPr lang="ru-RU" sz="1400" dirty="0"/>
              <a:t>также </a:t>
            </a:r>
            <a:r>
              <a:rPr lang="ru-RU" sz="1400" dirty="0" smtClean="0"/>
              <a:t>отражается амортизация </a:t>
            </a:r>
            <a:r>
              <a:rPr lang="ru-RU" sz="1400" b="1" dirty="0" smtClean="0"/>
              <a:t>регулярных крупных затрат </a:t>
            </a:r>
            <a:r>
              <a:rPr lang="ru-RU" sz="1400" dirty="0" smtClean="0"/>
              <a:t>на </a:t>
            </a:r>
            <a:r>
              <a:rPr lang="ru-RU" sz="1400" dirty="0"/>
              <a:t>проведение ремонта, технического осмотра, замены некоторых элементов основных средств, периодически осуществляемые через определенные длительные временные интервалы (более 12 месяцев</a:t>
            </a:r>
            <a:r>
              <a:rPr lang="ru-RU" sz="1400" dirty="0" smtClean="0"/>
              <a:t>).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Строки 637, 638 </a:t>
            </a:r>
            <a:r>
              <a:rPr lang="ru-RU" sz="1400" dirty="0"/>
              <a:t>учтены </a:t>
            </a:r>
            <a:r>
              <a:rPr lang="ru-RU" sz="1400" b="1" dirty="0">
                <a:solidFill>
                  <a:srgbClr val="0070C0"/>
                </a:solidFill>
              </a:rPr>
              <a:t>на Дебете счетов затрат 20, 23, (25, 26), 29, 44. 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0070C0"/>
                </a:solidFill>
              </a:rPr>
              <a:t>По </a:t>
            </a:r>
            <a:r>
              <a:rPr lang="ru-RU" sz="1400" b="1" dirty="0">
                <a:solidFill>
                  <a:srgbClr val="0070C0"/>
                </a:solidFill>
              </a:rPr>
              <a:t>строке 639</a:t>
            </a:r>
            <a:r>
              <a:rPr lang="ru-RU" sz="1400" b="1" dirty="0"/>
              <a:t> </a:t>
            </a:r>
            <a:r>
              <a:rPr lang="ru-RU" sz="1400" dirty="0"/>
              <a:t>учитываются арендные </a:t>
            </a:r>
            <a:r>
              <a:rPr lang="ru-RU" sz="1400" dirty="0" smtClean="0"/>
              <a:t>платежи в </a:t>
            </a:r>
            <a:r>
              <a:rPr lang="ru-RU" sz="1400" dirty="0"/>
              <a:t>соответствии </a:t>
            </a:r>
            <a:r>
              <a:rPr lang="ru-RU" sz="1400" dirty="0" smtClean="0"/>
              <a:t>с договором.  Не включаются арендная плата указанная </a:t>
            </a:r>
            <a:r>
              <a:rPr lang="ru-RU" sz="1400" dirty="0"/>
              <a:t>по строкам 614  </a:t>
            </a:r>
            <a:r>
              <a:rPr lang="ru-RU" sz="1400" dirty="0" smtClean="0"/>
              <a:t>и </a:t>
            </a:r>
            <a:r>
              <a:rPr lang="ru-RU" sz="1400" dirty="0"/>
              <a:t>703 «плата за аренду вагонов и иные платежи собственникам вагонов». </a:t>
            </a:r>
            <a:endParaRPr lang="ru-RU" sz="1400" dirty="0" smtClean="0"/>
          </a:p>
          <a:p>
            <a:r>
              <a:rPr lang="ru-RU" sz="1400" b="1" dirty="0" smtClean="0">
                <a:solidFill>
                  <a:srgbClr val="0070C0"/>
                </a:solidFill>
              </a:rPr>
              <a:t>Дебет </a:t>
            </a:r>
            <a:r>
              <a:rPr lang="ru-RU" sz="1400" b="1" dirty="0">
                <a:solidFill>
                  <a:srgbClr val="0070C0"/>
                </a:solidFill>
              </a:rPr>
              <a:t>счетов 20, 23, (25, 26), 44, 96</a:t>
            </a:r>
            <a:r>
              <a:rPr lang="ru-RU" sz="14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1400" dirty="0"/>
              <a:t>Если договором аренды предусмотрено, что арендатор уплачивает </a:t>
            </a:r>
            <a:r>
              <a:rPr lang="ru-RU" sz="1400" i="1" dirty="0"/>
              <a:t>арендную плату и отдельно производит оплату коммунальных услуг </a:t>
            </a:r>
            <a:br>
              <a:rPr lang="ru-RU" sz="1400" i="1" dirty="0"/>
            </a:br>
            <a:r>
              <a:rPr lang="ru-RU" sz="1400" dirty="0"/>
              <a:t>по имуществу, взятому в аренду, то арендатор по строке 639 показывает сумму арендной платы, а затраты на оплату электроэнергии, тепловой энергии, воды, услуг связи, коммунального хозяйства и другие затраты показывает </a:t>
            </a:r>
            <a:r>
              <a:rPr lang="ru-RU" sz="1400" dirty="0" smtClean="0"/>
              <a:t>по </a:t>
            </a:r>
            <a:r>
              <a:rPr lang="ru-RU" sz="1400" dirty="0"/>
              <a:t>соответствующим строкам </a:t>
            </a:r>
            <a:r>
              <a:rPr lang="ru-RU" sz="1400" dirty="0" smtClean="0"/>
              <a:t>формы.</a:t>
            </a:r>
          </a:p>
          <a:p>
            <a:endParaRPr lang="ru-RU" sz="1400" b="1" dirty="0"/>
          </a:p>
          <a:p>
            <a:r>
              <a:rPr lang="ru-RU" sz="1400" b="1" dirty="0" smtClean="0">
                <a:solidFill>
                  <a:srgbClr val="0070C0"/>
                </a:solidFill>
              </a:rPr>
              <a:t>Стр.660 </a:t>
            </a:r>
            <a:r>
              <a:rPr lang="ru-RU" sz="1400" dirty="0" smtClean="0"/>
              <a:t> стоимость </a:t>
            </a:r>
            <a:r>
              <a:rPr lang="ru-RU" sz="1400" u="sng" dirty="0" smtClean="0">
                <a:solidFill>
                  <a:srgbClr val="FF0000"/>
                </a:solidFill>
              </a:rPr>
              <a:t>принятых</a:t>
            </a:r>
            <a:r>
              <a:rPr lang="ru-RU" sz="1400" dirty="0" smtClean="0"/>
              <a:t> на </a:t>
            </a:r>
            <a:r>
              <a:rPr lang="ru-RU" sz="1400" dirty="0"/>
              <a:t>переработку </a:t>
            </a:r>
            <a:r>
              <a:rPr lang="ru-RU" sz="1400" dirty="0" smtClean="0"/>
              <a:t>давальческого сырья (рассчитывается по средней цене </a:t>
            </a:r>
            <a:r>
              <a:rPr lang="ru-RU" sz="1400" dirty="0"/>
              <a:t>аналогичного </a:t>
            </a:r>
            <a:r>
              <a:rPr lang="ru-RU" sz="1400" dirty="0" smtClean="0"/>
              <a:t>сырья).  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smtClean="0">
                <a:solidFill>
                  <a:srgbClr val="0070C0"/>
                </a:solidFill>
              </a:rPr>
              <a:t>Стр.661  </a:t>
            </a:r>
            <a:r>
              <a:rPr lang="ru-RU" sz="1400" dirty="0" smtClean="0"/>
              <a:t>стоимость </a:t>
            </a:r>
            <a:r>
              <a:rPr lang="ru-RU" sz="1400" u="sng" dirty="0" smtClean="0">
                <a:solidFill>
                  <a:srgbClr val="FF0000"/>
                </a:solidFill>
              </a:rPr>
              <a:t>переданных</a:t>
            </a:r>
            <a:r>
              <a:rPr lang="ru-RU" sz="1400" dirty="0" smtClean="0"/>
              <a:t> на </a:t>
            </a:r>
            <a:r>
              <a:rPr lang="ru-RU" sz="1400" dirty="0"/>
              <a:t>переработку другим юридическим </a:t>
            </a:r>
            <a:r>
              <a:rPr lang="ru-RU" sz="1400" dirty="0" smtClean="0"/>
              <a:t> и </a:t>
            </a:r>
            <a:r>
              <a:rPr lang="ru-RU" sz="1400" dirty="0"/>
              <a:t>физическим лицам. </a:t>
            </a:r>
            <a:r>
              <a:rPr lang="ru-RU" sz="1400" b="1" dirty="0" smtClean="0"/>
              <a:t>Строка </a:t>
            </a:r>
            <a:r>
              <a:rPr lang="ru-RU" sz="1400" b="1" dirty="0"/>
              <a:t>661 </a:t>
            </a:r>
            <a:r>
              <a:rPr lang="ru-RU" sz="1400" dirty="0"/>
              <a:t>учитывается </a:t>
            </a:r>
            <a:r>
              <a:rPr lang="ru-RU" sz="1400" dirty="0" smtClean="0">
                <a:solidFill>
                  <a:srgbClr val="0070C0"/>
                </a:solidFill>
              </a:rPr>
              <a:t>на </a:t>
            </a:r>
            <a:r>
              <a:rPr lang="ru-RU" sz="1400" dirty="0">
                <a:solidFill>
                  <a:srgbClr val="0070C0"/>
                </a:solidFill>
              </a:rPr>
              <a:t>счете 10, субсчете «Материалы, переданные на переработку на сторону». </a:t>
            </a:r>
            <a:r>
              <a:rPr lang="ru-RU" sz="1400" dirty="0" smtClean="0">
                <a:solidFill>
                  <a:srgbClr val="0070C0"/>
                </a:solidFill>
              </a:rPr>
              <a:t>    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787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372613"/>
              </p:ext>
            </p:extLst>
          </p:nvPr>
        </p:nvGraphicFramePr>
        <p:xfrm>
          <a:off x="847078" y="618978"/>
          <a:ext cx="10996298" cy="564001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640015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547" y="1877333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41636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514" y="18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775570"/>
              </p:ext>
            </p:extLst>
          </p:nvPr>
        </p:nvGraphicFramePr>
        <p:xfrm>
          <a:off x="790805" y="730605"/>
          <a:ext cx="4236848" cy="5263895"/>
        </p:xfrm>
        <a:graphic>
          <a:graphicData uri="http://schemas.openxmlformats.org/drawingml/2006/table">
            <a:tbl>
              <a:tblPr/>
              <a:tblGrid>
                <a:gridCol w="3577095"/>
                <a:gridCol w="659753"/>
              </a:tblGrid>
              <a:tr h="474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Остатки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готовой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промышленной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продукции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собственного производства: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начало года</a:t>
                      </a:r>
                    </a:p>
                  </a:txBody>
                  <a:tcPr marL="1285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конец года</a:t>
                      </a:r>
                    </a:p>
                  </a:txBody>
                  <a:tcPr marL="1285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Животные на выращивании и откорме: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начало года</a:t>
                      </a:r>
                    </a:p>
                  </a:txBody>
                  <a:tcPr marL="1285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конец года</a:t>
                      </a:r>
                    </a:p>
                  </a:txBody>
                  <a:tcPr marL="1285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Остатки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готовой </a:t>
                      </a:r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сельскохозяйственной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продукции собственного производства: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начало года</a:t>
                      </a:r>
                    </a:p>
                  </a:txBody>
                  <a:tcPr marL="1285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конец года</a:t>
                      </a:r>
                    </a:p>
                  </a:txBody>
                  <a:tcPr marL="1285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Незавершенное производство: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начало года</a:t>
                      </a:r>
                    </a:p>
                  </a:txBody>
                  <a:tcPr marL="1285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конец года</a:t>
                      </a:r>
                    </a:p>
                  </a:txBody>
                  <a:tcPr marL="1285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Сумма НДС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начисленная и причитающаяся к получению от покупателей за проданные товары, продукцию, выполненные работы, оказанные услуги в отчетном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233181" y="725352"/>
            <a:ext cx="68209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/>
              <a:t>Остатки </a:t>
            </a:r>
            <a:r>
              <a:rPr lang="ru-RU" sz="1300" dirty="0" smtClean="0"/>
              <a:t>по </a:t>
            </a:r>
            <a:r>
              <a:rPr lang="ru-RU" sz="1300" b="1" dirty="0" smtClean="0">
                <a:solidFill>
                  <a:srgbClr val="0070C0"/>
                </a:solidFill>
              </a:rPr>
              <a:t>строкам 662,663 </a:t>
            </a:r>
            <a:r>
              <a:rPr lang="ru-RU" sz="1300" dirty="0" smtClean="0"/>
              <a:t>отражаются </a:t>
            </a:r>
            <a:r>
              <a:rPr lang="ru-RU" sz="1300" dirty="0"/>
              <a:t>собственником продукции по фактической производственной себестоимости </a:t>
            </a:r>
            <a:r>
              <a:rPr lang="ru-RU" sz="1300" dirty="0" smtClean="0"/>
              <a:t>(</a:t>
            </a:r>
            <a:r>
              <a:rPr lang="ru-RU" sz="1300" dirty="0"/>
              <a:t>или по учетным ценам</a:t>
            </a:r>
            <a:r>
              <a:rPr lang="ru-RU" sz="1300" dirty="0" smtClean="0"/>
              <a:t>):</a:t>
            </a:r>
          </a:p>
          <a:p>
            <a:r>
              <a:rPr lang="ru-RU" sz="1300" dirty="0" smtClean="0"/>
              <a:t>   - имеющиеся на складах;</a:t>
            </a:r>
          </a:p>
          <a:p>
            <a:r>
              <a:rPr lang="ru-RU" sz="1300" dirty="0" smtClean="0"/>
              <a:t>   - находящиеся на реализации у комиссионера.</a:t>
            </a:r>
          </a:p>
          <a:p>
            <a:r>
              <a:rPr lang="ru-RU" sz="1300" b="1" dirty="0" smtClean="0">
                <a:solidFill>
                  <a:srgbClr val="0070C0"/>
                </a:solidFill>
              </a:rPr>
              <a:t>Сальдо </a:t>
            </a:r>
            <a:r>
              <a:rPr lang="ru-RU" sz="1300" b="1" dirty="0">
                <a:solidFill>
                  <a:srgbClr val="0070C0"/>
                </a:solidFill>
              </a:rPr>
              <a:t>бухгалтерского счета 43 в части промышленной </a:t>
            </a:r>
            <a:r>
              <a:rPr lang="ru-RU" sz="1300" b="1" dirty="0" smtClean="0">
                <a:solidFill>
                  <a:srgbClr val="0070C0"/>
                </a:solidFill>
              </a:rPr>
              <a:t>продукции</a:t>
            </a:r>
            <a:r>
              <a:rPr lang="ru-RU" sz="1300" dirty="0" smtClean="0">
                <a:solidFill>
                  <a:srgbClr val="0070C0"/>
                </a:solidFill>
              </a:rPr>
              <a:t>. </a:t>
            </a:r>
          </a:p>
          <a:p>
            <a:endParaRPr lang="ru-RU" sz="1300" dirty="0"/>
          </a:p>
          <a:p>
            <a:r>
              <a:rPr lang="ru-RU" sz="1300" dirty="0"/>
              <a:t>По </a:t>
            </a:r>
            <a:r>
              <a:rPr lang="ru-RU" sz="1300" b="1" dirty="0">
                <a:solidFill>
                  <a:srgbClr val="0070C0"/>
                </a:solidFill>
              </a:rPr>
              <a:t>строкам 664, 665</a:t>
            </a:r>
            <a:r>
              <a:rPr lang="ru-RU" sz="1300" dirty="0"/>
              <a:t> </a:t>
            </a:r>
            <a:r>
              <a:rPr lang="ru-RU" sz="1300" dirty="0" smtClean="0"/>
              <a:t>отражаются </a:t>
            </a:r>
            <a:r>
              <a:rPr lang="ru-RU" sz="1300" dirty="0"/>
              <a:t>данные </a:t>
            </a:r>
            <a:r>
              <a:rPr lang="ru-RU" sz="1300" dirty="0" smtClean="0"/>
              <a:t>о </a:t>
            </a:r>
            <a:r>
              <a:rPr lang="ru-RU" sz="1300" dirty="0"/>
              <a:t>наличии животных на выращивании и </a:t>
            </a:r>
            <a:r>
              <a:rPr lang="ru-RU" sz="1300" dirty="0" smtClean="0"/>
              <a:t>откорме молодняка </a:t>
            </a:r>
            <a:r>
              <a:rPr lang="ru-RU" sz="1300" dirty="0"/>
              <a:t>животных, </a:t>
            </a:r>
            <a:r>
              <a:rPr lang="ru-RU" sz="1300" dirty="0" smtClean="0"/>
              <a:t>взрослых </a:t>
            </a:r>
            <a:r>
              <a:rPr lang="ru-RU" sz="1300" dirty="0"/>
              <a:t>животных, </a:t>
            </a:r>
            <a:r>
              <a:rPr lang="ru-RU" sz="1300" dirty="0" smtClean="0"/>
              <a:t>находящихся </a:t>
            </a:r>
            <a:r>
              <a:rPr lang="ru-RU" sz="1300" dirty="0"/>
              <a:t>на откорме и в нагуле; птицы, зверей, кроликов, а также взрослого скота, выбракованного из основного стада для продажи (без постановки на откорм), скота, принятого от населения </a:t>
            </a:r>
            <a:r>
              <a:rPr lang="ru-RU" sz="1300" dirty="0" smtClean="0"/>
              <a:t>для продажи. </a:t>
            </a:r>
            <a:r>
              <a:rPr lang="ru-RU" sz="1300" b="1" dirty="0" smtClean="0">
                <a:solidFill>
                  <a:srgbClr val="0070C0"/>
                </a:solidFill>
              </a:rPr>
              <a:t>Сальдо </a:t>
            </a:r>
            <a:r>
              <a:rPr lang="ru-RU" sz="1300" b="1" dirty="0">
                <a:solidFill>
                  <a:srgbClr val="0070C0"/>
                </a:solidFill>
              </a:rPr>
              <a:t>бухгалтерского счета </a:t>
            </a:r>
            <a:r>
              <a:rPr lang="ru-RU" sz="1300" b="1" dirty="0" smtClean="0">
                <a:solidFill>
                  <a:srgbClr val="0070C0"/>
                </a:solidFill>
              </a:rPr>
              <a:t>11</a:t>
            </a:r>
            <a:r>
              <a:rPr lang="ru-MO" sz="1300" dirty="0" smtClean="0">
                <a:solidFill>
                  <a:srgbClr val="0070C0"/>
                </a:solidFill>
              </a:rPr>
              <a:t>.</a:t>
            </a:r>
            <a:endParaRPr lang="ru-RU" sz="1300" dirty="0">
              <a:solidFill>
                <a:srgbClr val="0070C0"/>
              </a:solidFill>
            </a:endParaRPr>
          </a:p>
          <a:p>
            <a:endParaRPr lang="ru-RU" sz="1300" dirty="0"/>
          </a:p>
          <a:p>
            <a:r>
              <a:rPr lang="ru-RU" sz="1300" dirty="0"/>
              <a:t>По </a:t>
            </a:r>
            <a:r>
              <a:rPr lang="ru-RU" sz="1300" b="1" dirty="0">
                <a:solidFill>
                  <a:srgbClr val="0070C0"/>
                </a:solidFill>
              </a:rPr>
              <a:t>строкам 666, 667 </a:t>
            </a:r>
            <a:r>
              <a:rPr lang="ru-RU" sz="1300" dirty="0"/>
              <a:t>отражаются остатки готовой продукции растениеводства, продукции животноводства (молоко, яйца, шерсть, шкурки </a:t>
            </a:r>
            <a:r>
              <a:rPr lang="ru-RU" sz="1300" dirty="0" smtClean="0"/>
              <a:t>зверей </a:t>
            </a:r>
            <a:r>
              <a:rPr lang="ru-RU" sz="1300" dirty="0"/>
              <a:t>и </a:t>
            </a:r>
            <a:r>
              <a:rPr lang="ru-RU" sz="1300" dirty="0" err="1" smtClean="0"/>
              <a:t>пр.продукция</a:t>
            </a:r>
            <a:r>
              <a:rPr lang="ru-RU" sz="1300" dirty="0"/>
              <a:t>) собственного производства, а также продукции, закупленной у населения </a:t>
            </a:r>
            <a:br>
              <a:rPr lang="ru-RU" sz="1300" dirty="0"/>
            </a:br>
            <a:r>
              <a:rPr lang="ru-RU" sz="1300" dirty="0"/>
              <a:t>по договорам и принятой для </a:t>
            </a:r>
            <a:r>
              <a:rPr lang="ru-RU" sz="1300" dirty="0" smtClean="0"/>
              <a:t>реализации. </a:t>
            </a:r>
            <a:r>
              <a:rPr lang="ru-RU" sz="1300" b="1" dirty="0" smtClean="0">
                <a:solidFill>
                  <a:srgbClr val="0070C0"/>
                </a:solidFill>
              </a:rPr>
              <a:t>Сальдо </a:t>
            </a:r>
            <a:r>
              <a:rPr lang="ru-RU" sz="1300" b="1" dirty="0">
                <a:solidFill>
                  <a:srgbClr val="0070C0"/>
                </a:solidFill>
              </a:rPr>
              <a:t>бухгалтерского счета </a:t>
            </a:r>
            <a:r>
              <a:rPr lang="ru-RU" sz="1300" b="1" dirty="0" smtClean="0">
                <a:solidFill>
                  <a:srgbClr val="0070C0"/>
                </a:solidFill>
              </a:rPr>
              <a:t>43</a:t>
            </a:r>
            <a:r>
              <a:rPr lang="ru-RU" sz="1300" dirty="0" smtClean="0">
                <a:solidFill>
                  <a:srgbClr val="0070C0"/>
                </a:solidFill>
              </a:rPr>
              <a:t>. </a:t>
            </a:r>
          </a:p>
          <a:p>
            <a:endParaRPr lang="ru-RU" sz="1300" dirty="0"/>
          </a:p>
          <a:p>
            <a:r>
              <a:rPr lang="ru-RU" sz="1300" dirty="0"/>
              <a:t>По </a:t>
            </a:r>
            <a:r>
              <a:rPr lang="ru-RU" sz="1300" b="1" dirty="0">
                <a:solidFill>
                  <a:srgbClr val="0070C0"/>
                </a:solidFill>
              </a:rPr>
              <a:t>строкам 668, 669 </a:t>
            </a:r>
            <a:r>
              <a:rPr lang="ru-RU" sz="1300" dirty="0"/>
              <a:t>отражается остаток незавершенного производства, полуфабрикатов, инструментов и приспособлений </a:t>
            </a:r>
            <a:r>
              <a:rPr lang="ru-RU" sz="1300" dirty="0" smtClean="0"/>
              <a:t> собственной </a:t>
            </a:r>
            <a:r>
              <a:rPr lang="ru-RU" sz="1300" dirty="0"/>
              <a:t>выработки, или стоимость продукции, не прошедшей </a:t>
            </a:r>
            <a:r>
              <a:rPr lang="ru-RU" sz="1300" dirty="0" smtClean="0"/>
              <a:t>всех </a:t>
            </a:r>
            <a:r>
              <a:rPr lang="ru-RU" sz="1300" dirty="0"/>
              <a:t>стадий обработки, предусмотренных технологическим </a:t>
            </a:r>
            <a:r>
              <a:rPr lang="ru-RU" sz="1300" dirty="0" smtClean="0"/>
              <a:t>процессом. </a:t>
            </a:r>
            <a:r>
              <a:rPr lang="ru-RU" sz="1300" b="1" dirty="0" smtClean="0">
                <a:solidFill>
                  <a:srgbClr val="0070C0"/>
                </a:solidFill>
              </a:rPr>
              <a:t>Сумма </a:t>
            </a:r>
            <a:r>
              <a:rPr lang="ru-RU" sz="1300" b="1" dirty="0">
                <a:solidFill>
                  <a:srgbClr val="0070C0"/>
                </a:solidFill>
              </a:rPr>
              <a:t>Дебетовых остатков бухгалтерских счетов 20, 21, 23, </a:t>
            </a:r>
            <a:r>
              <a:rPr lang="ru-RU" sz="1300" b="1" dirty="0" smtClean="0">
                <a:solidFill>
                  <a:srgbClr val="0070C0"/>
                </a:solidFill>
              </a:rPr>
              <a:t>29. </a:t>
            </a:r>
            <a:endParaRPr lang="ru-RU" sz="1300" b="1" dirty="0">
              <a:solidFill>
                <a:srgbClr val="0070C0"/>
              </a:solidFill>
            </a:endParaRPr>
          </a:p>
          <a:p>
            <a:endParaRPr lang="ru-RU" sz="1300" dirty="0" smtClean="0"/>
          </a:p>
          <a:p>
            <a:r>
              <a:rPr lang="ru-RU" sz="1400" dirty="0"/>
              <a:t>По </a:t>
            </a:r>
            <a:r>
              <a:rPr lang="ru-RU" sz="1400" b="1" dirty="0">
                <a:solidFill>
                  <a:srgbClr val="0070C0"/>
                </a:solidFill>
              </a:rPr>
              <a:t>строке 670</a:t>
            </a:r>
            <a:r>
              <a:rPr lang="ru-RU" sz="1400" dirty="0"/>
              <a:t> 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Дебет </a:t>
            </a:r>
            <a:r>
              <a:rPr lang="ru-RU" sz="1400" b="1" dirty="0">
                <a:solidFill>
                  <a:srgbClr val="0070C0"/>
                </a:solidFill>
              </a:rPr>
              <a:t>субсчета 90 – </a:t>
            </a:r>
            <a:r>
              <a:rPr lang="ru-RU" sz="1400" b="1" dirty="0" smtClean="0">
                <a:solidFill>
                  <a:srgbClr val="0070C0"/>
                </a:solidFill>
              </a:rPr>
              <a:t>3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</a:p>
          <a:p>
            <a:endParaRPr lang="ru-RU" sz="1400" dirty="0"/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Списанные в течении года </a:t>
            </a:r>
            <a:r>
              <a:rPr lang="ru-RU" sz="1400" dirty="0" smtClean="0">
                <a:solidFill>
                  <a:srgbClr val="FF0000"/>
                </a:solidFill>
              </a:rPr>
              <a:t>продукции (утилизация</a:t>
            </a:r>
            <a:r>
              <a:rPr lang="ru-RU" sz="1400" dirty="0">
                <a:solidFill>
                  <a:srgbClr val="FF0000"/>
                </a:solidFill>
              </a:rPr>
              <a:t>, уничтожение) 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 </a:t>
            </a:r>
            <a:r>
              <a:rPr lang="ru-RU" sz="1400" dirty="0">
                <a:solidFill>
                  <a:srgbClr val="FF0000"/>
                </a:solidFill>
              </a:rPr>
              <a:t>остатков на начало года удаляются!</a:t>
            </a:r>
          </a:p>
          <a:p>
            <a:endParaRPr lang="ru-RU" sz="1400" dirty="0"/>
          </a:p>
          <a:p>
            <a:endParaRPr lang="ru-RU" sz="1300" dirty="0"/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9839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445440"/>
              </p:ext>
            </p:extLst>
          </p:nvPr>
        </p:nvGraphicFramePr>
        <p:xfrm>
          <a:off x="847078" y="618978"/>
          <a:ext cx="10996298" cy="5640015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640015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3112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514" y="18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7227799" y="1420834"/>
            <a:ext cx="86591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3721" y="1328501"/>
            <a:ext cx="1194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Раздел 7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7243"/>
              </p:ext>
            </p:extLst>
          </p:nvPr>
        </p:nvGraphicFramePr>
        <p:xfrm>
          <a:off x="937952" y="815788"/>
          <a:ext cx="6233129" cy="2543175"/>
        </p:xfrm>
        <a:graphic>
          <a:graphicData uri="http://schemas.openxmlformats.org/drawingml/2006/table">
            <a:tbl>
              <a:tblPr/>
              <a:tblGrid>
                <a:gridCol w="5065594"/>
                <a:gridCol w="1167535"/>
              </a:tblGrid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Расходы по оплате работ и услуг сторонних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Другие расходы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связанные с производством и продажей продукции (товаров, работ, услуг)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(не перечисленные в строках 601, 610, 616, 621, 625, 626, 633, 635-639, 646, 648-651, 656, 657)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Итого затрат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производство и продажу товаров (работ, услуг) за отчетный год (строки 610+ 616 + 621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625+ 626 + 627 – 628 + 629 – 630 – 631 – 632 + 633 + 635 + 636 + 637 + 638 +639 + 646 + 648 + 649 + 650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+ 651 + 656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+ 657 + 658)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241052" y="2018013"/>
            <a:ext cx="447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Строгий логический контроль: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стр.658/стр.659*100 </a:t>
            </a:r>
            <a:r>
              <a:rPr lang="ru-RU" b="1" dirty="0">
                <a:solidFill>
                  <a:srgbClr val="0070C0"/>
                </a:solidFill>
              </a:rPr>
              <a:t>≤ 5 </a:t>
            </a:r>
            <a:r>
              <a:rPr lang="ru-RU" b="1" dirty="0" smtClean="0">
                <a:solidFill>
                  <a:srgbClr val="0070C0"/>
                </a:solidFill>
              </a:rPr>
              <a:t>%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олее 5% - направить пояснение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hlinkClick r:id="rId13"/>
              </a:rPr>
              <a:t>14.04</a:t>
            </a:r>
            <a:r>
              <a:rPr lang="en-US" b="1" dirty="0" smtClean="0">
                <a:solidFill>
                  <a:srgbClr val="FF0000"/>
                </a:solidFill>
                <a:hlinkClick r:id="rId13"/>
              </a:rPr>
              <a:t>@rosstat.gov.ru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6314" y="3517048"/>
            <a:ext cx="1092706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 </a:t>
            </a:r>
            <a:r>
              <a:rPr lang="ru-RU" sz="1400" b="1" dirty="0">
                <a:solidFill>
                  <a:srgbClr val="0070C0"/>
                </a:solidFill>
              </a:rPr>
              <a:t>строке 658</a:t>
            </a:r>
            <a:r>
              <a:rPr lang="ru-RU" sz="1400" dirty="0"/>
              <a:t> </a:t>
            </a:r>
            <a:r>
              <a:rPr lang="ru-RU" sz="1400" dirty="0" smtClean="0"/>
              <a:t>отражаются иные расходы, не упомянутые выше в разделе 6, если они связаны с производством и продажей продукции (товаров, работ, услуг) .  Например</a:t>
            </a:r>
            <a:r>
              <a:rPr lang="ru-RU" sz="1400" dirty="0"/>
              <a:t>, </a:t>
            </a:r>
            <a:r>
              <a:rPr lang="ru-RU" sz="1400" dirty="0" smtClean="0"/>
              <a:t>к таким расходам относятся:</a:t>
            </a:r>
          </a:p>
          <a:p>
            <a:r>
              <a:rPr lang="ru-RU" sz="1400" dirty="0" smtClean="0"/>
              <a:t>-оценочные </a:t>
            </a:r>
            <a:r>
              <a:rPr lang="ru-RU" sz="1400" dirty="0"/>
              <a:t>обязательства по гарантийному ремонту и </a:t>
            </a:r>
            <a:r>
              <a:rPr lang="ru-RU" sz="1400" dirty="0" smtClean="0"/>
              <a:t>обслуживанию;</a:t>
            </a:r>
          </a:p>
          <a:p>
            <a:r>
              <a:rPr lang="ru-RU" sz="1400" dirty="0"/>
              <a:t>-</a:t>
            </a:r>
            <a:r>
              <a:rPr lang="ru-RU" sz="1400" dirty="0" smtClean="0"/>
              <a:t>остаток </a:t>
            </a:r>
            <a:r>
              <a:rPr lang="ru-RU" sz="1400" dirty="0"/>
              <a:t>неиспользованных сумм оценочных </a:t>
            </a:r>
            <a:r>
              <a:rPr lang="ru-RU" sz="1400" dirty="0" smtClean="0"/>
              <a:t>обязательств по оплате отпусков;</a:t>
            </a:r>
          </a:p>
          <a:p>
            <a:r>
              <a:rPr lang="ru-RU" sz="1400" dirty="0" smtClean="0"/>
              <a:t>-платежи </a:t>
            </a:r>
            <a:r>
              <a:rPr lang="ru-RU" sz="1400" dirty="0"/>
              <a:t>за полученное право использования результатов интеллектуальной деятельности и средств индивидуализации на основании лицензионных </a:t>
            </a:r>
            <a:r>
              <a:rPr lang="ru-RU" sz="1400" dirty="0" smtClean="0"/>
              <a:t>договоров.</a:t>
            </a:r>
          </a:p>
          <a:p>
            <a:endParaRPr lang="ru-RU" sz="1400" dirty="0" smtClean="0"/>
          </a:p>
          <a:p>
            <a:pPr algn="ctr"/>
            <a:r>
              <a:rPr lang="ru-RU" sz="1500" dirty="0" smtClean="0"/>
              <a:t>Учтенные на </a:t>
            </a:r>
            <a:r>
              <a:rPr lang="ru-RU" sz="1500" b="1" dirty="0">
                <a:solidFill>
                  <a:srgbClr val="0070C0"/>
                </a:solidFill>
              </a:rPr>
              <a:t>Дебете бухгалтерских счетов затрат 20, 23, (25, 26), 29, 44 </a:t>
            </a:r>
            <a:br>
              <a:rPr lang="ru-RU" sz="1500" b="1" dirty="0">
                <a:solidFill>
                  <a:srgbClr val="0070C0"/>
                </a:solidFill>
              </a:rPr>
            </a:br>
            <a:r>
              <a:rPr lang="ru-RU" sz="1500" b="1" dirty="0">
                <a:solidFill>
                  <a:srgbClr val="0070C0"/>
                </a:solidFill>
              </a:rPr>
              <a:t>в корреспонденции с Кредитом соответствующих счетов 60, 76, 94, 96, 97 </a:t>
            </a:r>
            <a:br>
              <a:rPr lang="ru-RU" sz="1500" b="1" dirty="0">
                <a:solidFill>
                  <a:srgbClr val="0070C0"/>
                </a:solidFill>
              </a:rPr>
            </a:br>
            <a:r>
              <a:rPr lang="ru-RU" sz="1500" dirty="0"/>
              <a:t>(по совокупности всех возможных корреспонденций счетов данной группы). </a:t>
            </a:r>
          </a:p>
          <a:p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-342" y="1877333"/>
            <a:ext cx="289673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025" y="1400375"/>
            <a:ext cx="4727575" cy="3987800"/>
          </a:xfrm>
        </p:spPr>
        <p:txBody>
          <a:bodyPr anchor="ctr" anchorCtr="0"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969335" y="1337519"/>
            <a:ext cx="7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6013444" y="2080740"/>
            <a:ext cx="7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6027513" y="2836649"/>
            <a:ext cx="7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6055646" y="3621063"/>
            <a:ext cx="7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571825" y="1363941"/>
            <a:ext cx="4218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Статистический инструментарий и методология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583990" y="2198819"/>
            <a:ext cx="504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Организация сбора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599964" y="2981968"/>
            <a:ext cx="42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Заполнение формы </a:t>
            </a:r>
            <a:r>
              <a:rPr lang="en-US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№ 1-предприятие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6069714" y="4429224"/>
            <a:ext cx="7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1002B"/>
                </a:solidFill>
              </a:rPr>
              <a:t>5</a:t>
            </a:r>
            <a:r>
              <a:rPr lang="ru-RU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E744A9F-B8E3-F542-9EC8-0CBB88A1D915}"/>
              </a:ext>
            </a:extLst>
          </p:cNvPr>
          <p:cNvSpPr/>
          <p:nvPr/>
        </p:nvSpPr>
        <p:spPr>
          <a:xfrm>
            <a:off x="6642165" y="5325154"/>
            <a:ext cx="4204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Контакты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026403" y="465006"/>
            <a:ext cx="527759" cy="5890676"/>
            <a:chOff x="5026403" y="465006"/>
            <a:chExt cx="527759" cy="5890676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69" y="2671367"/>
              <a:ext cx="388822" cy="38737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189" y="5369956"/>
              <a:ext cx="388822" cy="38755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458" y="465006"/>
              <a:ext cx="462704" cy="451463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724" y="4697251"/>
              <a:ext cx="351367" cy="351367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795" y="3326097"/>
              <a:ext cx="399296" cy="39799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1457" y="1815873"/>
              <a:ext cx="462705" cy="46116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795" y="4023000"/>
              <a:ext cx="398554" cy="39725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403" y="1169344"/>
              <a:ext cx="463608" cy="46206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377" y="5937048"/>
              <a:ext cx="418634" cy="418634"/>
            </a:xfrm>
            <a:prstGeom prst="rect">
              <a:avLst/>
            </a:prstGeom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599961" y="3757274"/>
            <a:ext cx="42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Типичные ошибки прошлых лет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611681" y="4432620"/>
            <a:ext cx="423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pc="-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Сопоставление (контроль)                         с другими формами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6067366" y="5200616"/>
            <a:ext cx="75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E1002B"/>
                </a:solidFill>
              </a:rPr>
              <a:t>6</a:t>
            </a:r>
            <a:r>
              <a:rPr lang="ru-RU" sz="3200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11156759" y="1405407"/>
            <a:ext cx="7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11156759" y="2169533"/>
            <a:ext cx="7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11153513" y="2935801"/>
            <a:ext cx="7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11142694" y="3679009"/>
            <a:ext cx="7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25</a:t>
            </a:r>
            <a:endParaRPr lang="ru-RU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11142693" y="4466566"/>
            <a:ext cx="7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27</a:t>
            </a:r>
            <a:endParaRPr lang="ru-RU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11153516" y="5283954"/>
            <a:ext cx="755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70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7" y="1877333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5024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514" y="18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877996" y="398200"/>
            <a:ext cx="10229595" cy="361457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Раздел 7 Расходы по оплате отдельных видов работ и услуг сторонних организаций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83083"/>
              </p:ext>
            </p:extLst>
          </p:nvPr>
        </p:nvGraphicFramePr>
        <p:xfrm>
          <a:off x="574884" y="805381"/>
          <a:ext cx="5811840" cy="5754591"/>
        </p:xfrm>
        <a:graphic>
          <a:graphicData uri="http://schemas.openxmlformats.org/drawingml/2006/table">
            <a:tbl>
              <a:tblPr/>
              <a:tblGrid>
                <a:gridCol w="5263200"/>
                <a:gridCol w="548640"/>
              </a:tblGrid>
              <a:tr h="163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Расходы по оплате работ и услуг сторонних организаций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559913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701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</a:t>
                      </a:r>
                      <a:r>
                        <a:rPr lang="ru-RU" sz="13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транспортировке грузов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из них:</a:t>
                      </a:r>
                    </a:p>
                  </a:txBody>
                  <a:tcPr marL="419935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702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магистральным грузовым железнодорожным транспортом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      (без расходов, указанных по строке 613)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                   из нее: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703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плата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аренду вагонов и иные платежи собственникам вагонов</a:t>
                      </a:r>
                    </a:p>
                  </a:txBody>
                  <a:tcPr marL="139978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плата за грузовые перевозки, за предоставление услуг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 инфраструктуры и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локомотивной тяги</a:t>
                      </a:r>
                    </a:p>
                  </a:txBody>
                  <a:tcPr marL="629902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704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промышленным железнодорожным транспортом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705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автомобильным транспортом</a:t>
                      </a: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706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трубопроводным транспортом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707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морским транспортом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708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внутренним водным транспортом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709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воздушным транспортом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710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по капитальному и текущему ремонту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реставрации жилых и нежилых зданий или сооружений</a:t>
                      </a:r>
                    </a:p>
                  </a:txBody>
                  <a:tcPr marL="139978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711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по разведочному бурению</a:t>
                      </a:r>
                    </a:p>
                  </a:txBody>
                  <a:tcPr marL="139978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712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сельскохозяйственных услуг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(кроме ветеринарных)</a:t>
                      </a:r>
                    </a:p>
                  </a:txBody>
                  <a:tcPr marL="139978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713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прочих услуг производственного характера</a:t>
                      </a:r>
                    </a:p>
                  </a:txBody>
                  <a:tcPr marL="139978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714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55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из них:</a:t>
                      </a:r>
                    </a:p>
                  </a:txBody>
                  <a:tcPr marL="559913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715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передаче и распределению электрической энергии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услуг по передаче и распределению тепловой энергии</a:t>
                      </a: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716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услуг по распределению газа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717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     услуг по переработке давальческого сырья</a:t>
                      </a: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718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услуг по проведению геологоразведочных работ</a:t>
                      </a:r>
                    </a:p>
                  </a:txBody>
                  <a:tcPr marL="20996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719</a:t>
                      </a:r>
                    </a:p>
                  </a:txBody>
                  <a:tcPr marL="7777" marR="7777" marT="77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86724" y="558433"/>
            <a:ext cx="562952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По </a:t>
            </a:r>
            <a:r>
              <a:rPr lang="ru-RU" sz="1400" b="1" dirty="0" smtClean="0">
                <a:solidFill>
                  <a:srgbClr val="0070C0"/>
                </a:solidFill>
              </a:rPr>
              <a:t>строкам 701-719</a:t>
            </a:r>
            <a:r>
              <a:rPr lang="ru-RU" sz="1400" dirty="0" smtClean="0"/>
              <a:t> должны быть отражены работы и услуги </a:t>
            </a:r>
            <a:r>
              <a:rPr lang="ru-RU" sz="1400" b="1" dirty="0" smtClean="0">
                <a:solidFill>
                  <a:srgbClr val="0070C0"/>
                </a:solidFill>
              </a:rPr>
              <a:t>производственного характера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0070C0"/>
                </a:solidFill>
              </a:rPr>
              <a:t>Строка 702</a:t>
            </a:r>
            <a:r>
              <a:rPr lang="ru-RU" sz="1400" dirty="0" smtClean="0"/>
              <a:t>- </a:t>
            </a:r>
            <a:r>
              <a:rPr lang="ru-RU" sz="1400" dirty="0"/>
              <a:t>счет 20 «Основное производство</a:t>
            </a:r>
            <a:r>
              <a:rPr lang="ru-RU" sz="1400" dirty="0" smtClean="0"/>
              <a:t>»,  </a:t>
            </a:r>
          </a:p>
          <a:p>
            <a:r>
              <a:rPr lang="ru-RU" sz="1400" dirty="0" smtClean="0"/>
              <a:t>Строка 613 - счет 10 «Материалы» .</a:t>
            </a:r>
          </a:p>
          <a:p>
            <a:endParaRPr lang="ru-RU" sz="1400" dirty="0"/>
          </a:p>
          <a:p>
            <a:r>
              <a:rPr lang="ru-RU" sz="1400" dirty="0" smtClean="0"/>
              <a:t>По </a:t>
            </a:r>
            <a:r>
              <a:rPr lang="ru-RU" sz="1400" b="1" dirty="0" smtClean="0">
                <a:solidFill>
                  <a:srgbClr val="0070C0"/>
                </a:solidFill>
              </a:rPr>
              <a:t>строке 711</a:t>
            </a:r>
            <a:r>
              <a:rPr lang="ru-RU" sz="1400" dirty="0" smtClean="0"/>
              <a:t> организациями-заказчиками отражается стоимость работ на основании договоров с другими ЮЛ и ИП.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дебет счетов затрат 20, 23 (25,26), 29,44                                                           в корреспонденции с Кредитом субсчетов счетов 60,76.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Не отражается по стр.711:</a:t>
            </a:r>
          </a:p>
          <a:p>
            <a:r>
              <a:rPr lang="ru-RU" sz="1400" dirty="0" smtClean="0"/>
              <a:t>-стоимость  работ выполненных по договору субподряда </a:t>
            </a:r>
            <a:r>
              <a:rPr lang="ru-RU" sz="1400" dirty="0"/>
              <a:t>генеральные подрядчики </a:t>
            </a:r>
            <a:r>
              <a:rPr lang="ru-RU" sz="1400" dirty="0" smtClean="0"/>
              <a:t>отражают по строке 513;</a:t>
            </a:r>
          </a:p>
          <a:p>
            <a:r>
              <a:rPr lang="ru-RU" sz="1400" dirty="0" smtClean="0"/>
              <a:t>-расходы связанные со строительством объектов основных средств, учитываемых на счете 08 «Вложения во </a:t>
            </a:r>
            <a:r>
              <a:rPr lang="ru-RU" sz="1400" dirty="0" err="1" smtClean="0"/>
              <a:t>внеоборотные</a:t>
            </a:r>
            <a:r>
              <a:rPr lang="ru-RU" sz="1400" dirty="0" smtClean="0"/>
              <a:t> активы».</a:t>
            </a:r>
          </a:p>
          <a:p>
            <a:endParaRPr lang="ru-RU" sz="1400" dirty="0"/>
          </a:p>
          <a:p>
            <a:r>
              <a:rPr lang="ru-RU" sz="1400" dirty="0"/>
              <a:t>По </a:t>
            </a:r>
            <a:r>
              <a:rPr lang="ru-RU" sz="1400" b="1" dirty="0">
                <a:solidFill>
                  <a:srgbClr val="0070C0"/>
                </a:solidFill>
              </a:rPr>
              <a:t>строке 714</a:t>
            </a:r>
            <a:r>
              <a:rPr lang="ru-RU" sz="1400" dirty="0"/>
              <a:t> отражаются также услуги сторонних организаций по реализации продукции (комиссионеров, поверенных, агентов</a:t>
            </a:r>
            <a:r>
              <a:rPr lang="ru-RU" sz="1400" dirty="0" smtClean="0"/>
              <a:t>).</a:t>
            </a:r>
          </a:p>
          <a:p>
            <a:pPr algn="ctr"/>
            <a:endParaRPr lang="en-US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стр.714/стр.657*100 </a:t>
            </a:r>
            <a:r>
              <a:rPr lang="ru-RU" sz="1600" b="1" dirty="0">
                <a:solidFill>
                  <a:srgbClr val="0070C0"/>
                </a:solidFill>
              </a:rPr>
              <a:t>≤ 5 %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более 5% - направить пояснение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hlinkClick r:id="rId13"/>
              </a:rPr>
              <a:t>14.04</a:t>
            </a:r>
            <a:r>
              <a:rPr lang="en-US" sz="1600" b="1" dirty="0">
                <a:solidFill>
                  <a:srgbClr val="FF0000"/>
                </a:solidFill>
                <a:hlinkClick r:id="rId13"/>
              </a:rPr>
              <a:t>@rosstat.gov.ru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424585" y="5247250"/>
            <a:ext cx="1163214" cy="77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21387" y="6113225"/>
            <a:ext cx="627877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dirty="0">
                <a:solidFill>
                  <a:srgbClr val="FF0000"/>
                </a:solidFill>
              </a:rPr>
              <a:t>Стр.661 Стоимость сырья и материалов, переданных на переработку</a:t>
            </a:r>
          </a:p>
          <a:p>
            <a:pPr algn="ctr"/>
            <a:endParaRPr lang="en-US" sz="1300" dirty="0">
              <a:solidFill>
                <a:srgbClr val="FF0000"/>
              </a:solidFill>
            </a:endParaRP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4648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7" y="1877333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5024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514" y="18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962404" y="327860"/>
            <a:ext cx="10229595" cy="361457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Раздел 7 Расходы по оплате отдельных видов работ и услуг сторонних организаций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60721"/>
              </p:ext>
            </p:extLst>
          </p:nvPr>
        </p:nvGraphicFramePr>
        <p:xfrm>
          <a:off x="669351" y="862249"/>
          <a:ext cx="5168741" cy="5740140"/>
        </p:xfrm>
        <a:graphic>
          <a:graphicData uri="http://schemas.openxmlformats.org/drawingml/2006/table">
            <a:tbl>
              <a:tblPr/>
              <a:tblGrid>
                <a:gridCol w="4459885"/>
                <a:gridCol w="708856"/>
              </a:tblGrid>
              <a:tr h="192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строки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гостиниц и прочих мест временного проживания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720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пассажирского транспорта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721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826241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722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железнодорожного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воздушного</a:t>
                      </a:r>
                    </a:p>
                  </a:txBody>
                  <a:tcPr marL="495744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723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почтовой и курьерской связи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724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области электросвязи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725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области права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аудиторских организаций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727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 рекламных организаций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728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расходов на прямые рекламные мероприятия через средства массовой информации (объявления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729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печати, передача по радио и телевидению) и телекоммуникационные сети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 по найму рабочей силы и подбору персонала 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730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геодезических, картографических и гидрометеорологических служб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731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услуг по охранной деятельности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732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здравоохранения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733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образования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734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науки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735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сбору и обработке сточных вод, утилизации твердых отходов и аналогичной деятельности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736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прочих услуг</a:t>
                      </a:r>
                    </a:p>
                  </a:txBody>
                  <a:tcPr marL="165248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737</a:t>
                      </a:r>
                    </a:p>
                  </a:txBody>
                  <a:tcPr marL="9180" marR="9180" marT="91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10944" y="862249"/>
            <a:ext cx="62810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По строке 720  </a:t>
            </a:r>
            <a:r>
              <a:rPr lang="ru-RU" sz="1400" dirty="0"/>
              <a:t>отражается стоимость предоставленных в </a:t>
            </a:r>
            <a:r>
              <a:rPr lang="ru-RU" sz="1400" dirty="0" err="1" smtClean="0"/>
              <a:t>отч.году</a:t>
            </a:r>
            <a:r>
              <a:rPr lang="ru-RU" sz="1400" dirty="0" smtClean="0"/>
              <a:t> </a:t>
            </a:r>
            <a:r>
              <a:rPr lang="ru-RU" sz="1400" dirty="0"/>
              <a:t>работникам </a:t>
            </a:r>
            <a:r>
              <a:rPr lang="ru-RU" sz="1400" dirty="0" smtClean="0"/>
              <a:t>услуг </a:t>
            </a:r>
            <a:r>
              <a:rPr lang="ru-RU" sz="1400" dirty="0"/>
              <a:t>гостиниц и прочих мест временного проживания, </a:t>
            </a:r>
            <a:endParaRPr lang="ru-RU" sz="1400" dirty="0" smtClean="0"/>
          </a:p>
          <a:p>
            <a:r>
              <a:rPr lang="ru-RU" sz="1400" dirty="0" smtClean="0">
                <a:solidFill>
                  <a:srgbClr val="FF0000"/>
                </a:solidFill>
              </a:rPr>
              <a:t>за </a:t>
            </a:r>
            <a:r>
              <a:rPr lang="ru-RU" sz="1400" dirty="0">
                <a:solidFill>
                  <a:srgbClr val="FF0000"/>
                </a:solidFill>
              </a:rPr>
              <a:t>исключением</a:t>
            </a:r>
            <a:r>
              <a:rPr lang="ru-RU" sz="1400" dirty="0"/>
              <a:t> расходов на обслуживание в барах и ресторанах, расходов на обслуживание </a:t>
            </a:r>
            <a:r>
              <a:rPr lang="ru-RU" sz="1400" dirty="0" smtClean="0"/>
              <a:t>в </a:t>
            </a:r>
            <a:r>
              <a:rPr lang="ru-RU" sz="1400" dirty="0"/>
              <a:t>номере, расходов за пользование культурно-оздоровительными объектами</a:t>
            </a:r>
            <a:r>
              <a:rPr lang="ru-MO" sz="1400" dirty="0"/>
              <a:t>. </a:t>
            </a:r>
            <a:endParaRPr lang="ru-MO" sz="1400" dirty="0" smtClean="0"/>
          </a:p>
          <a:p>
            <a:r>
              <a:rPr lang="ru-RU" sz="1400" b="1" dirty="0" smtClean="0">
                <a:solidFill>
                  <a:srgbClr val="0070C0"/>
                </a:solidFill>
              </a:rPr>
              <a:t>По </a:t>
            </a:r>
            <a:r>
              <a:rPr lang="ru-RU" sz="1400" b="1" dirty="0">
                <a:solidFill>
                  <a:srgbClr val="0070C0"/>
                </a:solidFill>
              </a:rPr>
              <a:t>строке 736: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-</a:t>
            </a:r>
            <a:r>
              <a:rPr lang="ru-RU" sz="1400" dirty="0"/>
              <a:t>утилизации строительного мусора на специализированных полигонах;</a:t>
            </a:r>
          </a:p>
          <a:p>
            <a:r>
              <a:rPr lang="ru-RU" sz="1400" dirty="0"/>
              <a:t>-уборка помещений;</a:t>
            </a:r>
          </a:p>
          <a:p>
            <a:r>
              <a:rPr lang="ru-RU" sz="1400" dirty="0"/>
              <a:t>-дезинфекция, дезинсекции, дератизации зданий </a:t>
            </a:r>
            <a:r>
              <a:rPr lang="ru-RU" sz="1400" dirty="0" err="1"/>
              <a:t>итп</a:t>
            </a:r>
            <a:r>
              <a:rPr lang="ru-RU" sz="1400" dirty="0"/>
              <a:t>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По </a:t>
            </a:r>
            <a:r>
              <a:rPr lang="ru-RU" sz="1400" b="1" dirty="0">
                <a:solidFill>
                  <a:srgbClr val="0070C0"/>
                </a:solidFill>
              </a:rPr>
              <a:t>строке </a:t>
            </a:r>
            <a:r>
              <a:rPr lang="ru-RU" sz="1400" b="1" dirty="0" smtClean="0">
                <a:solidFill>
                  <a:srgbClr val="0070C0"/>
                </a:solidFill>
              </a:rPr>
              <a:t>737: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-</a:t>
            </a:r>
            <a:r>
              <a:rPr lang="ru-RU" sz="1400" dirty="0" smtClean="0"/>
              <a:t>консультационно-справочные </a:t>
            </a:r>
            <a:r>
              <a:rPr lang="ru-RU" sz="1400" dirty="0"/>
              <a:t>услуги по вопросам бухгалтерского учета, налогообложения; </a:t>
            </a:r>
            <a:endParaRPr lang="ru-RU" sz="1400" dirty="0" smtClean="0"/>
          </a:p>
          <a:p>
            <a:r>
              <a:rPr lang="ru-RU" sz="1400" dirty="0"/>
              <a:t>-</a:t>
            </a:r>
            <a:r>
              <a:rPr lang="ru-RU" sz="1400" dirty="0" smtClean="0"/>
              <a:t>услуги </a:t>
            </a:r>
            <a:r>
              <a:rPr lang="ru-RU" sz="1400" dirty="0"/>
              <a:t>справочно-информационной службы по выдаче справок; </a:t>
            </a:r>
            <a:endParaRPr lang="ru-RU" sz="1400" dirty="0" smtClean="0"/>
          </a:p>
          <a:p>
            <a:r>
              <a:rPr lang="ru-RU" sz="1400" dirty="0" smtClean="0"/>
              <a:t>-посреднические услуги; </a:t>
            </a:r>
          </a:p>
          <a:p>
            <a:r>
              <a:rPr lang="ru-RU" sz="1400" dirty="0" smtClean="0"/>
              <a:t>-услуги  </a:t>
            </a:r>
            <a:r>
              <a:rPr lang="ru-RU" sz="1400" dirty="0"/>
              <a:t>по обслуживанию контрольно-кассовых аппаратов, электронно-вычислительной </a:t>
            </a:r>
            <a:r>
              <a:rPr lang="ru-RU" sz="1400" dirty="0" smtClean="0"/>
              <a:t>техники и </a:t>
            </a:r>
            <a:r>
              <a:rPr lang="ru-RU" sz="1400" dirty="0"/>
              <a:t>установке программных средств; </a:t>
            </a:r>
            <a:endParaRPr lang="ru-RU" sz="1400" dirty="0" smtClean="0"/>
          </a:p>
          <a:p>
            <a:r>
              <a:rPr lang="ru-RU" sz="1400" dirty="0" smtClean="0"/>
              <a:t>-услуги </a:t>
            </a:r>
            <a:r>
              <a:rPr lang="ru-RU" sz="1400" dirty="0"/>
              <a:t>по оформлению </a:t>
            </a:r>
            <a:r>
              <a:rPr lang="ru-RU" sz="1400" dirty="0" smtClean="0"/>
              <a:t>заказов на </a:t>
            </a:r>
            <a:r>
              <a:rPr lang="ru-RU" sz="1400" dirty="0"/>
              <a:t>обслуживание автотранспортом; </a:t>
            </a:r>
            <a:endParaRPr lang="ru-RU" sz="1400" dirty="0" smtClean="0"/>
          </a:p>
          <a:p>
            <a:r>
              <a:rPr lang="ru-RU" sz="1400" dirty="0"/>
              <a:t>-</a:t>
            </a:r>
            <a:r>
              <a:rPr lang="ru-RU" sz="1400" dirty="0" smtClean="0"/>
              <a:t>услуги </a:t>
            </a:r>
            <a:r>
              <a:rPr lang="ru-RU" sz="1400" dirty="0"/>
              <a:t>по содержанию служебного транспорта; </a:t>
            </a:r>
            <a:endParaRPr lang="ru-RU" sz="1400" dirty="0" smtClean="0"/>
          </a:p>
          <a:p>
            <a:r>
              <a:rPr lang="ru-RU" sz="1400" dirty="0" smtClean="0"/>
              <a:t>-услуги </a:t>
            </a:r>
            <a:r>
              <a:rPr lang="ru-RU" sz="1400" dirty="0"/>
              <a:t>по управлению предприятием; </a:t>
            </a:r>
            <a:endParaRPr lang="ru-RU" sz="1400" dirty="0" smtClean="0"/>
          </a:p>
          <a:p>
            <a:r>
              <a:rPr lang="ru-RU" sz="1400" dirty="0"/>
              <a:t>-</a:t>
            </a:r>
            <a:r>
              <a:rPr lang="ru-RU" sz="1400" dirty="0" smtClean="0"/>
              <a:t>метрология</a:t>
            </a:r>
            <a:r>
              <a:rPr lang="ru-RU" sz="1400" dirty="0"/>
              <a:t>; </a:t>
            </a:r>
            <a:endParaRPr lang="ru-RU" sz="1400" dirty="0" smtClean="0"/>
          </a:p>
          <a:p>
            <a:r>
              <a:rPr lang="ru-RU" sz="1400" dirty="0"/>
              <a:t>-</a:t>
            </a:r>
            <a:r>
              <a:rPr lang="ru-RU" sz="1400" dirty="0" smtClean="0"/>
              <a:t>таможенный </a:t>
            </a:r>
            <a:r>
              <a:rPr lang="ru-RU" sz="1400" dirty="0"/>
              <a:t>сбор за услуги таможенных организаций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819236" y="5465143"/>
            <a:ext cx="40296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стр.7</a:t>
            </a:r>
            <a:r>
              <a:rPr lang="en-US" b="1" dirty="0" smtClean="0">
                <a:solidFill>
                  <a:srgbClr val="0070C0"/>
                </a:solidFill>
              </a:rPr>
              <a:t>37</a:t>
            </a:r>
            <a:r>
              <a:rPr lang="ru-RU" b="1" dirty="0" smtClean="0">
                <a:solidFill>
                  <a:srgbClr val="0070C0"/>
                </a:solidFill>
              </a:rPr>
              <a:t>/стр.657*100 </a:t>
            </a:r>
            <a:r>
              <a:rPr lang="ru-RU" b="1" dirty="0">
                <a:solidFill>
                  <a:srgbClr val="0070C0"/>
                </a:solidFill>
              </a:rPr>
              <a:t>≤ 5 %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более 5% - направить пояснение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hlinkClick r:id="rId13"/>
              </a:rPr>
              <a:t>14.04</a:t>
            </a:r>
            <a:r>
              <a:rPr lang="en-US" b="1" dirty="0">
                <a:solidFill>
                  <a:srgbClr val="FF0000"/>
                </a:solidFill>
                <a:hlinkClick r:id="rId13"/>
              </a:rPr>
              <a:t>@rosstat.gov.ru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7" y="1877333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5024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514" y="18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962404" y="595152"/>
            <a:ext cx="8624875" cy="361457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FFFF"/>
                </a:solidFill>
              </a:rPr>
              <a:t>Раздел 8 </a:t>
            </a:r>
            <a:r>
              <a:rPr lang="ru-RU" sz="2000" b="1" dirty="0"/>
              <a:t>Виды экономической деятельности в отчетном году</a:t>
            </a:r>
            <a:r>
              <a:rPr lang="ru-RU" sz="2000" dirty="0"/>
              <a:t> </a:t>
            </a:r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457" y="1069152"/>
            <a:ext cx="6861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Основные показатели в разрезе видов деятельности, </a:t>
            </a:r>
            <a:endParaRPr lang="en-US" sz="1600" b="1" dirty="0" smtClean="0"/>
          </a:p>
          <a:p>
            <a:pPr algn="ctr"/>
            <a:r>
              <a:rPr lang="ru-RU" sz="1600" b="1" dirty="0" smtClean="0"/>
              <a:t>с учетом всех подразделений независимо от их местоположения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48843" y="2795317"/>
            <a:ext cx="36191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Стр.801= ∑ стр.802 по всем графам</a:t>
            </a:r>
          </a:p>
          <a:p>
            <a:pPr algn="ctr"/>
            <a:r>
              <a:rPr lang="ru-RU" sz="1600" dirty="0" smtClean="0"/>
              <a:t>графы 1,2 с формой № П-4</a:t>
            </a:r>
          </a:p>
          <a:p>
            <a:pPr algn="ctr"/>
            <a:r>
              <a:rPr lang="ru-RU" sz="1600" dirty="0" smtClean="0"/>
              <a:t>графа 3 с формой № П-1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393741" y="2114987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По </a:t>
            </a:r>
            <a:r>
              <a:rPr lang="ru-RU" sz="1600" b="1" dirty="0" smtClean="0">
                <a:solidFill>
                  <a:srgbClr val="0070C0"/>
                </a:solidFill>
              </a:rPr>
              <a:t>строке 801 </a:t>
            </a:r>
            <a:r>
              <a:rPr lang="ru-RU" sz="1600" dirty="0" smtClean="0"/>
              <a:t>в целом по ЮЛ,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по строке 802 </a:t>
            </a:r>
            <a:r>
              <a:rPr lang="ru-RU" sz="1600" dirty="0" smtClean="0"/>
              <a:t>по каждому ВЭД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4293" y="3882689"/>
            <a:ext cx="113994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Графа 1 средняя численность </a:t>
            </a:r>
            <a:r>
              <a:rPr lang="ru-RU" sz="1400" dirty="0" smtClean="0"/>
              <a:t>за год по методологии Росстата определяется путем деления на 12 просуммированных помесячных данных. Даже, если организация отработала 3 месяца, все равно необходимо делить на 12. И только организации, не являющиеся субъектами малого предпринимательства, средняя численность работников которых не превышает  15 человек, которые ежеквартально предоставляют отчет по форме № П-4 показывают среднюю численность на конец года, так как данный отчет предоставляется нарастающим итогом. Заполняется </a:t>
            </a:r>
            <a:r>
              <a:rPr lang="ru-RU" sz="1400" b="1" dirty="0" smtClean="0"/>
              <a:t>в целых числах</a:t>
            </a:r>
            <a:r>
              <a:rPr lang="ru-RU" sz="1400" dirty="0" smtClean="0"/>
              <a:t>.  Если средняя численность работников меньше «1», возможно заполнение графы1 </a:t>
            </a:r>
            <a:r>
              <a:rPr lang="ru-RU" sz="1400" u="sng" dirty="0" smtClean="0"/>
              <a:t>с одним десятичным знаком</a:t>
            </a:r>
            <a:r>
              <a:rPr lang="ru-RU" sz="1400" dirty="0" smtClean="0"/>
              <a:t>.</a:t>
            </a:r>
          </a:p>
          <a:p>
            <a:pPr algn="just"/>
            <a:endParaRPr lang="ru-RU" sz="1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В графе 3 </a:t>
            </a:r>
            <a:r>
              <a:rPr lang="ru-RU" sz="1400" dirty="0" smtClean="0"/>
              <a:t>приводятся данные об обороте (без НДС, акцизов и аналогичных обязательных платежей). При их заполнении сравните данные с </a:t>
            </a:r>
            <a:r>
              <a:rPr lang="ru-RU" sz="1400" dirty="0" smtClean="0">
                <a:hlinkClick r:id="rId14"/>
              </a:rPr>
              <a:t>формой № П-1</a:t>
            </a:r>
            <a:r>
              <a:rPr lang="ru-RU" sz="1400" dirty="0" smtClean="0"/>
              <a:t> "Сведения о производстве и отгрузке товаров и услуг". </a:t>
            </a:r>
            <a:r>
              <a:rPr lang="ru-RU" sz="1400" b="1" dirty="0" smtClean="0"/>
              <a:t>Обратите внимание</a:t>
            </a:r>
            <a:r>
              <a:rPr lang="ru-RU" sz="1400" dirty="0" smtClean="0"/>
              <a:t>, что расшифровка по видам деятельности ОКВЭД2 </a:t>
            </a:r>
            <a:r>
              <a:rPr lang="ru-RU" sz="1400" u="sng" dirty="0" smtClean="0"/>
              <a:t>по ф.№1-предприятие более подробная, чем по ф.№П-1 в разделе 2.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352292"/>
              </p:ext>
            </p:extLst>
          </p:nvPr>
        </p:nvGraphicFramePr>
        <p:xfrm>
          <a:off x="685651" y="1742944"/>
          <a:ext cx="7575612" cy="202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Лист" r:id="rId16" imgW="6686679" imgH="1657350" progId="Excel.Sheet.12">
                  <p:embed/>
                </p:oleObj>
              </mc:Choice>
              <mc:Fallback>
                <p:oleObj name="Лист" r:id="rId16" imgW="6686679" imgH="1657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5651" y="1742944"/>
                        <a:ext cx="7575612" cy="2027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9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49" y="1792340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5024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514" y="18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962404" y="609220"/>
            <a:ext cx="8624875" cy="58825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FFFFFF"/>
                </a:solidFill>
              </a:rPr>
              <a:t>Раздел 9 Сведения о головном подразделении                                                                              и территориально-обособленных подразделениях </a:t>
            </a:r>
            <a:r>
              <a:rPr lang="ru-RU" sz="2000" dirty="0" smtClean="0"/>
              <a:t> </a:t>
            </a:r>
            <a:endParaRPr lang="ru-RU" sz="2000" b="1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207" y="3937939"/>
            <a:ext cx="49816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стр.801 </a:t>
            </a:r>
            <a:r>
              <a:rPr lang="ru-RU" sz="1600" dirty="0" smtClean="0"/>
              <a:t>=</a:t>
            </a:r>
            <a:r>
              <a:rPr lang="ru-RU" sz="1600" b="1" dirty="0" smtClean="0">
                <a:solidFill>
                  <a:srgbClr val="0070C0"/>
                </a:solidFill>
              </a:rPr>
              <a:t>стр.901 + стр.903 </a:t>
            </a:r>
            <a:r>
              <a:rPr lang="ru-RU" sz="1600" dirty="0" smtClean="0"/>
              <a:t>всего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стр.802 = стр.902 + стр.903 </a:t>
            </a:r>
            <a:r>
              <a:rPr lang="ru-RU" sz="1600" dirty="0" smtClean="0"/>
              <a:t>по каждому ВЭД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стр.901</a:t>
            </a:r>
            <a:r>
              <a:rPr lang="ru-RU" sz="1600" dirty="0" smtClean="0"/>
              <a:t>= сумма </a:t>
            </a:r>
            <a:r>
              <a:rPr lang="ru-RU" sz="1600" b="1" dirty="0" smtClean="0">
                <a:solidFill>
                  <a:srgbClr val="0070C0"/>
                </a:solidFill>
              </a:rPr>
              <a:t>стр.902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стр.903</a:t>
            </a:r>
            <a:r>
              <a:rPr lang="ru-RU" sz="1600" dirty="0" smtClean="0"/>
              <a:t> всего =сумма </a:t>
            </a:r>
            <a:r>
              <a:rPr lang="ru-RU" sz="1600" b="1" dirty="0" smtClean="0">
                <a:solidFill>
                  <a:srgbClr val="0070C0"/>
                </a:solidFill>
              </a:rPr>
              <a:t>стр.903</a:t>
            </a:r>
          </a:p>
          <a:p>
            <a:pPr algn="ctr"/>
            <a:endParaRPr lang="en-US" sz="1600" b="1" dirty="0" smtClean="0">
              <a:solidFill>
                <a:srgbClr val="0070C0"/>
              </a:solidFill>
            </a:endParaRPr>
          </a:p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sz="1400" dirty="0"/>
              <a:t>Перечень всех территориально обособленных подразделений юридического лица доступен </a:t>
            </a:r>
            <a:r>
              <a:rPr lang="ru-RU" sz="1400" dirty="0" smtClean="0"/>
              <a:t>по </a:t>
            </a:r>
            <a:r>
              <a:rPr lang="ru-RU" sz="1400" dirty="0"/>
              <a:t>адресу: </a:t>
            </a:r>
            <a:endParaRPr lang="ru-RU" sz="1400" dirty="0" smtClean="0"/>
          </a:p>
          <a:p>
            <a:pPr algn="ctr"/>
            <a:r>
              <a:rPr lang="ru-RU" sz="1400" b="1" u="sng" dirty="0" err="1">
                <a:hlinkClick r:id="rId14"/>
              </a:rPr>
              <a:t>http</a:t>
            </a:r>
            <a:r>
              <a:rPr lang="en-US" sz="1400" b="1" u="sng" dirty="0">
                <a:hlinkClick r:id="rId14"/>
              </a:rPr>
              <a:t>s</a:t>
            </a:r>
            <a:r>
              <a:rPr lang="ru-RU" sz="1400" b="1" u="sng" dirty="0">
                <a:hlinkClick r:id="rId14"/>
              </a:rPr>
              <a:t>://websbor.gks.ru/</a:t>
            </a:r>
            <a:r>
              <a:rPr lang="ru-RU" sz="1400" b="1" u="sng" dirty="0" err="1">
                <a:hlinkClick r:id="rId14"/>
              </a:rPr>
              <a:t>online</a:t>
            </a:r>
            <a:r>
              <a:rPr lang="ru-RU" sz="1400" b="1" u="sng" dirty="0">
                <a:hlinkClick r:id="rId14"/>
              </a:rPr>
              <a:t>/#!/</a:t>
            </a:r>
            <a:r>
              <a:rPr lang="ru-RU" sz="1400" b="1" u="sng" dirty="0" err="1">
                <a:hlinkClick r:id="rId14"/>
              </a:rPr>
              <a:t>gs</a:t>
            </a:r>
            <a:r>
              <a:rPr lang="ru-RU" sz="1400" b="1" u="sng" dirty="0">
                <a:hlinkClick r:id="rId14"/>
              </a:rPr>
              <a:t>/</a:t>
            </a:r>
            <a:r>
              <a:rPr lang="ru-RU" sz="1400" b="1" u="sng" dirty="0" err="1">
                <a:hlinkClick r:id="rId14"/>
              </a:rPr>
              <a:t>statistic-codes</a:t>
            </a:r>
            <a:endParaRPr lang="ru-RU" sz="1400" dirty="0"/>
          </a:p>
          <a:p>
            <a:pPr algn="ctr"/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7676" y="1391716"/>
            <a:ext cx="10906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заполняют организации состоящие из двух и более ТОП, включая головное (стр.401</a:t>
            </a:r>
            <a:r>
              <a:rPr lang="en-US" sz="1600" dirty="0" smtClean="0"/>
              <a:t>&gt;1)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труктура предприятия должна соответствовать перечню отчитавшихся по формам № П-1 и № П-4;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данные по ТОП отражаются за весь отчетный период, даже если ТОП осуществлял деятельность  1 месяц.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458350" y="2748572"/>
            <a:ext cx="455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Головное подразделение </a:t>
            </a:r>
            <a:r>
              <a:rPr lang="ru-RU" sz="1400" dirty="0" smtClean="0"/>
              <a:t>– где находится администрация предприятия или местонахождение соответствует зарегистрированному адресу  ЮЛ                                              </a:t>
            </a:r>
            <a:r>
              <a:rPr lang="ru-RU" sz="1400" b="1" dirty="0" smtClean="0"/>
              <a:t>ОКПО заканчивается на 980001 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375512"/>
              </p:ext>
            </p:extLst>
          </p:nvPr>
        </p:nvGraphicFramePr>
        <p:xfrm>
          <a:off x="580272" y="2268795"/>
          <a:ext cx="6825179" cy="180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Лист" r:id="rId16" imgW="6553200" imgH="1733435" progId="Excel.Sheet.12">
                  <p:embed/>
                </p:oleObj>
              </mc:Choice>
              <mc:Fallback>
                <p:oleObj name="Лист" r:id="rId16" imgW="6553200" imgH="17334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0272" y="2268795"/>
                        <a:ext cx="6825179" cy="1805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294044"/>
              </p:ext>
            </p:extLst>
          </p:nvPr>
        </p:nvGraphicFramePr>
        <p:xfrm>
          <a:off x="580271" y="4319104"/>
          <a:ext cx="6825179" cy="180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Лист" r:id="rId19" imgW="6553200" imgH="1733435" progId="Excel.Sheet.12">
                  <p:embed/>
                </p:oleObj>
              </mc:Choice>
              <mc:Fallback>
                <p:oleObj name="Лист" r:id="rId19" imgW="6553200" imgH="17334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0271" y="4319104"/>
                        <a:ext cx="6825179" cy="1805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40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41B81EEA-DF2A-1C47-9781-44818CAE4220}" type="slidenum">
              <a:rPr lang="ru-RU" sz="1400" smtClean="0"/>
              <a:pPr algn="r"/>
              <a:t>24</a:t>
            </a:fld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1" y="1792340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5024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281723" y="6276864"/>
            <a:ext cx="4336310" cy="415096"/>
            <a:chOff x="7227799" y="6335484"/>
            <a:chExt cx="4336310" cy="415096"/>
          </a:xfrm>
        </p:grpSpPr>
        <p:pic>
          <p:nvPicPr>
            <p:cNvPr id="6" name="Рисунок 5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7" name="Рисунок 6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8" name="Рисунок 7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9" name="Рисунок 8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10" name="Рисунок 9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11" name="Рисунок 10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12" name="Рисунок 11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13" name="Рисунок 12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14" name="Рисунок 13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03506" y="1188667"/>
            <a:ext cx="13440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 </a:t>
            </a:r>
            <a:r>
              <a:rPr lang="ru-RU" dirty="0" smtClean="0"/>
              <a:t> Отражение </a:t>
            </a:r>
            <a:r>
              <a:rPr lang="ru-RU" dirty="0"/>
              <a:t>показателей в неверных единицах </a:t>
            </a:r>
            <a:r>
              <a:rPr lang="ru-RU" dirty="0" smtClean="0"/>
              <a:t>измерения.                                                                                                        </a:t>
            </a:r>
            <a:r>
              <a:rPr lang="en-US" b="1" dirty="0" smtClean="0"/>
              <a:t>  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3366" y="1556437"/>
            <a:ext cx="1119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  </a:t>
            </a:r>
            <a:r>
              <a:rPr lang="ru-RU" dirty="0" smtClean="0"/>
              <a:t>Расхождение остатков на начало года с предыдущим периодом. </a:t>
            </a:r>
          </a:p>
          <a:p>
            <a:r>
              <a:rPr lang="ru-RU" i="1" dirty="0" smtClean="0"/>
              <a:t>     За исключением </a:t>
            </a:r>
            <a:r>
              <a:rPr lang="ru-RU" dirty="0" smtClean="0"/>
              <a:t>списанных в течение отчетного года  остатков (утилизация, уничтожение).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99462" y="286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31642" y="4615278"/>
            <a:ext cx="1176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.  Неверное </a:t>
            </a:r>
            <a:r>
              <a:rPr lang="ru-RU" dirty="0"/>
              <a:t>распределение </a:t>
            </a:r>
            <a:r>
              <a:rPr lang="ru-RU" dirty="0" smtClean="0"/>
              <a:t>по </a:t>
            </a:r>
            <a:r>
              <a:rPr lang="ru-RU" dirty="0"/>
              <a:t>видам деятельности в разделах 8 и </a:t>
            </a:r>
            <a:r>
              <a:rPr lang="ru-RU" dirty="0" smtClean="0"/>
              <a:t>9. Ориентируемся на ф. №№П-1 и П-4.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31642" y="5419654"/>
            <a:ext cx="874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r>
              <a:rPr lang="ru-RU" dirty="0" smtClean="0"/>
              <a:t>.  Ошибочное </a:t>
            </a:r>
            <a:r>
              <a:rPr lang="ru-RU" dirty="0"/>
              <a:t>отсутствие сведений о </a:t>
            </a:r>
            <a:r>
              <a:rPr lang="ru-RU" dirty="0" smtClean="0"/>
              <a:t>ТОП  </a:t>
            </a:r>
            <a:r>
              <a:rPr lang="ru-RU" dirty="0"/>
              <a:t>в разделе 9 (указаны не все ТОП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1799" y="2150020"/>
            <a:ext cx="12198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3.  </a:t>
            </a:r>
            <a:r>
              <a:rPr lang="ru-RU" dirty="0" smtClean="0"/>
              <a:t>Ошибочное отсутствие вида деятельности "Торговля" в разделе 8 при наличии заполненного    </a:t>
            </a:r>
          </a:p>
          <a:p>
            <a:r>
              <a:rPr lang="ru-RU" dirty="0" smtClean="0"/>
              <a:t>   показателя "Продано товаров, приобретенных для перепродажи" по стр. 507 и "Продано сырья, материалов.  </a:t>
            </a:r>
          </a:p>
          <a:p>
            <a:r>
              <a:rPr lang="ru-RU" dirty="0"/>
              <a:t> </a:t>
            </a:r>
            <a:r>
              <a:rPr lang="ru-RU" dirty="0" smtClean="0"/>
              <a:t>  комплектующих изделий, топлива, приобретенных ранее для производства продукции" по стр. 512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13366" y="3097125"/>
            <a:ext cx="11833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</a:t>
            </a:r>
            <a:r>
              <a:rPr lang="ru-RU" dirty="0" smtClean="0"/>
              <a:t>  Двойной </a:t>
            </a:r>
            <a:r>
              <a:rPr lang="ru-RU" dirty="0"/>
              <a:t>счет или дублирования </a:t>
            </a:r>
            <a:r>
              <a:rPr lang="ru-RU" dirty="0" smtClean="0"/>
              <a:t>показателей: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-в отгружено товаров собственного производства стр.502, включают субсидии из бюджета, связанные с текущим производством стр.523,  </a:t>
            </a:r>
          </a:p>
          <a:p>
            <a:r>
              <a:rPr lang="ru-RU" sz="1400" dirty="0" smtClean="0"/>
              <a:t>     работы по договору субподряда стр.513(514);</a:t>
            </a:r>
          </a:p>
          <a:p>
            <a:r>
              <a:rPr lang="ru-RU" sz="1400" dirty="0" smtClean="0"/>
              <a:t>    -оплата </a:t>
            </a:r>
            <a:r>
              <a:rPr lang="ru-RU" sz="1400" dirty="0"/>
              <a:t>работ и услуг сторонних организаций по стр. 657 и </a:t>
            </a:r>
            <a:r>
              <a:rPr lang="ru-RU" sz="1400" dirty="0" err="1" smtClean="0"/>
              <a:t>др.расходов,связанных</a:t>
            </a:r>
            <a:r>
              <a:rPr lang="ru-RU" sz="1400" dirty="0" smtClean="0"/>
              <a:t> </a:t>
            </a:r>
            <a:r>
              <a:rPr lang="ru-RU" sz="1400" dirty="0"/>
              <a:t>с производством и продажей продукции </a:t>
            </a:r>
            <a:r>
              <a:rPr lang="ru-RU" sz="1400" dirty="0" smtClean="0"/>
              <a:t> </a:t>
            </a:r>
            <a:r>
              <a:rPr lang="ru-RU" sz="1400" dirty="0"/>
              <a:t>по стр. </a:t>
            </a:r>
            <a:r>
              <a:rPr lang="ru-RU" sz="1400" dirty="0" smtClean="0"/>
              <a:t>658;</a:t>
            </a:r>
          </a:p>
          <a:p>
            <a:r>
              <a:rPr lang="ru-RU" sz="1400" dirty="0" smtClean="0"/>
              <a:t>    -расходы на транспортировку, хранение и доставку грузов осуществляемые магистральным грузовым ЖД транспортом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стр.613(счет 10) и 702 (счет 20).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31209" y="5026814"/>
            <a:ext cx="116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6.  </a:t>
            </a:r>
            <a:r>
              <a:rPr lang="ru-RU" dirty="0" smtClean="0"/>
              <a:t>Численность </a:t>
            </a:r>
            <a:r>
              <a:rPr lang="ru-RU" dirty="0"/>
              <a:t>и фонд заработной платы в полном объеме отражены по основному виду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09259" y="5830858"/>
            <a:ext cx="8951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8.  </a:t>
            </a:r>
            <a:r>
              <a:rPr lang="ru-RU" dirty="0" smtClean="0"/>
              <a:t>Неверный </a:t>
            </a:r>
            <a:r>
              <a:rPr lang="ru-RU" dirty="0"/>
              <a:t>код ОКПО головной </a:t>
            </a:r>
            <a:r>
              <a:rPr lang="ru-RU" dirty="0" smtClean="0"/>
              <a:t>организации и подразделений </a:t>
            </a:r>
            <a:r>
              <a:rPr lang="ru-RU" dirty="0"/>
              <a:t>в разделе </a:t>
            </a:r>
            <a:r>
              <a:rPr lang="ru-RU" dirty="0" smtClean="0"/>
              <a:t>9.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37376" y="127152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27" name="Текст 2"/>
          <p:cNvSpPr>
            <a:spLocks noGrp="1"/>
          </p:cNvSpPr>
          <p:nvPr>
            <p:ph type="body" sz="quarter" idx="10"/>
          </p:nvPr>
        </p:nvSpPr>
        <p:spPr>
          <a:xfrm>
            <a:off x="1510401" y="662464"/>
            <a:ext cx="9164289" cy="61061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D0000A"/>
                </a:solidFill>
              </a:rPr>
              <a:t>4. Типичные ошибки прошлых лет</a:t>
            </a:r>
            <a:endParaRPr lang="ru-RU" b="1" dirty="0">
              <a:solidFill>
                <a:srgbClr val="D000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B40B68-E6B0-41D3-9AB4-0E5178963755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650594" y="781819"/>
            <a:ext cx="7607137" cy="670379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головных офисов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разделах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 и 9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неверно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выделяют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основному виду деятельности ЮЛ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594" y="2830830"/>
            <a:ext cx="76071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Это деятельность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управлению финансово-промышленными группами, холдинг-компаниями, а также головных офисов по наблюдению и управлению другими подразделениями компании или предприятия, оперативному или стратегическому планированию и выработке принятия решений, оперативному контролю и управлению ежедневной деятельностью подразделений данной компании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593" y="1855977"/>
            <a:ext cx="77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д.б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ОКВЭД2 70.10 «Деятельность головных офисов»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5214" y="1156770"/>
            <a:ext cx="2197186" cy="226013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0137" y="3953108"/>
            <a:ext cx="1808163" cy="19145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80" y="113084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6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49" y="1595388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5024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alibri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542" y="1902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44" y="1497497"/>
            <a:ext cx="112525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В</a:t>
            </a:r>
            <a:r>
              <a:rPr lang="ru-RU" sz="1600" dirty="0" smtClean="0"/>
              <a:t> </a:t>
            </a:r>
            <a:r>
              <a:rPr lang="ru-RU" sz="1600" dirty="0"/>
              <a:t>соответствии со ст. 13.19 КОАП РФ (от 30.12.20021 № 195-ФЗ и изменениями) </a:t>
            </a:r>
            <a:r>
              <a:rPr lang="ru-RU" sz="1600" dirty="0" err="1"/>
              <a:t>непредоставление</a:t>
            </a:r>
            <a:r>
              <a:rPr lang="ru-RU" sz="1600" dirty="0"/>
              <a:t> первичных статистических данных в установленном порядке, нарушение сроков предоставления статистической отчетности или </a:t>
            </a:r>
            <a:r>
              <a:rPr lang="ru-RU" sz="1600" b="1" dirty="0"/>
              <a:t>предоставление недостоверных данных</a:t>
            </a:r>
            <a:r>
              <a:rPr lang="ru-RU" sz="1600" dirty="0"/>
              <a:t> влечет наложение административного штрафа на должностных лиц в размере от десяти тысяч до двадцати тысяч рублей; на юридических лиц - от двадцати тысяч до семидесяти тысяч рублей. </a:t>
            </a:r>
            <a:endParaRPr lang="en-US" sz="1600" dirty="0" smtClean="0"/>
          </a:p>
          <a:p>
            <a:pPr algn="just"/>
            <a:r>
              <a:rPr lang="ru-RU" sz="1600" dirty="0" smtClean="0"/>
              <a:t> </a:t>
            </a:r>
            <a:endParaRPr lang="ru-RU" sz="1600" dirty="0"/>
          </a:p>
          <a:p>
            <a:pPr algn="ctr"/>
            <a:r>
              <a:rPr lang="ru-RU" b="1" dirty="0"/>
              <a:t>Для обеспечения достоверности предоставляемых сведений необходимо </a:t>
            </a:r>
            <a:endParaRPr lang="en-US" b="1" dirty="0" smtClean="0"/>
          </a:p>
          <a:p>
            <a:pPr algn="ctr"/>
            <a:r>
              <a:rPr lang="ru-RU" b="1" dirty="0" smtClean="0"/>
              <a:t>провести </a:t>
            </a:r>
            <a:r>
              <a:rPr lang="ru-RU" b="1" dirty="0"/>
              <a:t>сопоставление с </a:t>
            </a:r>
            <a:r>
              <a:rPr lang="ru-RU" b="1" dirty="0" smtClean="0"/>
              <a:t>формами</a:t>
            </a:r>
            <a:r>
              <a:rPr lang="en-US" b="1" dirty="0" smtClean="0"/>
              <a:t>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БФО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№ П-1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№ </a:t>
            </a:r>
            <a:r>
              <a:rPr lang="en-US" sz="2000" b="1" dirty="0" smtClean="0">
                <a:solidFill>
                  <a:srgbClr val="002060"/>
                </a:solidFill>
              </a:rPr>
              <a:t>П-4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№5-з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№1-натура-БМ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/>
          </a:p>
          <a:p>
            <a:pPr algn="just"/>
            <a:r>
              <a:rPr lang="ru-RU" sz="1600" dirty="0"/>
              <a:t>В случае обнаружения факта предоставления недостоверных данных по форме, необходимо </a:t>
            </a:r>
            <a:r>
              <a:rPr lang="en-US" sz="1600" dirty="0" smtClean="0"/>
              <a:t>                                          </a:t>
            </a:r>
            <a:r>
              <a:rPr lang="ru-RU" sz="1600" dirty="0" smtClean="0"/>
              <a:t>в </a:t>
            </a:r>
            <a:r>
              <a:rPr lang="ru-RU" sz="1600" dirty="0"/>
              <a:t>3-дневный срок представить исправленный отчет с сопроводительным письмом, содержащим обоснования для внесения изменений (</a:t>
            </a:r>
            <a:r>
              <a:rPr lang="ru-RU" sz="1600" dirty="0">
                <a:hlinkClick r:id="rId13"/>
              </a:rPr>
              <a:t>п.6</a:t>
            </a:r>
            <a:r>
              <a:rPr lang="ru-RU" sz="1600" dirty="0"/>
              <a:t> Положения, утвержденного Постановлением Правительства РФ от 18.08.2008 N 620).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10"/>
          </p:nvPr>
        </p:nvSpPr>
        <p:spPr>
          <a:xfrm>
            <a:off x="1634965" y="676532"/>
            <a:ext cx="9164289" cy="6106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0000A"/>
                </a:solidFill>
              </a:rPr>
              <a:t>5. Сопоставление (контроль) с другими формами</a:t>
            </a:r>
            <a:endParaRPr lang="ru-RU" b="1" dirty="0">
              <a:solidFill>
                <a:srgbClr val="D000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78800" y="167873"/>
            <a:ext cx="6428068" cy="93689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с бухгалтерской (финансовой) отчетностью (БФО)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014" y="3183331"/>
            <a:ext cx="11610573" cy="26060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Выручка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ф. 1-предприятие м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МЕНЬШЕ чем в БФО, если: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некоммерческие организации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стр.501 доходы только от коммерческой деятельности;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стр.501 не учитываются расходы по транспортировке отгруженной продукции от станции отправления до станции назначения (в БФО включается в Выручку);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сумму стр.512 (если в БФО реализация материалов проходит в Выручке);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отражаются в ф. 1-предприятие операции по реализации имущественных прав прошедшие по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счету 90 «Продажи» 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т.е. расходы 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приобретению объектов недвижимости по договорам участия в долевом строительстве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целью последующей уступки прав требования по ним третьим лицам учитываемые на счете 58 «Финансовые вложения»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(письмо Росстата от 23.01.2017г. № 03-03-2/148-ТО);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 подключает к исполнению всего комплекса работ и услуг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третьих лиц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стр. 502 отражается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между стоимостью работ и услуг по заключенным с заказчиками договорам и стоимостью договоров с третьими лицами.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033" y="5769714"/>
            <a:ext cx="106526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Данные ф. 1-предприятие БОЛЬШЕ данные БФО: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сумму оборота по гр.3 стр. 802 по ОКВЭД2 68.20.1, 68.20.2 (аренда)  (если в БФО проходит в Прочих доходах);</a:t>
            </a:r>
          </a:p>
          <a:p>
            <a:endParaRPr lang="ru-RU" sz="1600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9106427" y="6343030"/>
            <a:ext cx="2844800" cy="365125"/>
          </a:xfrm>
        </p:spPr>
        <p:txBody>
          <a:bodyPr/>
          <a:lstStyle/>
          <a:p>
            <a:pPr>
              <a:defRPr/>
            </a:pPr>
            <a:fld id="{87B40B68-E6B0-41D3-9AB4-0E5178963755}" type="slidenum">
              <a:rPr lang="ru-RU" sz="1200" smtClean="0"/>
              <a:pPr>
                <a:defRPr/>
              </a:pPr>
              <a:t>27</a:t>
            </a:fld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179319"/>
              </p:ext>
            </p:extLst>
          </p:nvPr>
        </p:nvGraphicFramePr>
        <p:xfrm>
          <a:off x="591073" y="1019098"/>
          <a:ext cx="11042905" cy="2069786"/>
        </p:xfrm>
        <a:graphic>
          <a:graphicData uri="http://schemas.openxmlformats.org/drawingml/2006/table">
            <a:tbl>
              <a:tblPr firstRow="1" firstCol="1" bandRow="1"/>
              <a:tblGrid>
                <a:gridCol w="5392187"/>
                <a:gridCol w="5650718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Данные ф. № 1-предприятие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Данные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БФО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Уставной </a:t>
                      </a: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капитал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стр.201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стр.1310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формы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"Бухгалтерский баланс"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Выручка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стр.502+507+513+514+526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стр.2110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формы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«Отчет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финансовых результатах»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Расходы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стр. </a:t>
                      </a:r>
                      <a:r>
                        <a:rPr lang="ru-RU" sz="16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601+659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Стр. 2210 + 2220 + 2120 формы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«Отчет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финансовых результатах»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7157459" y="6335484"/>
            <a:ext cx="4336310" cy="415096"/>
            <a:chOff x="7227799" y="6335484"/>
            <a:chExt cx="4336310" cy="415096"/>
          </a:xfrm>
        </p:grpSpPr>
        <p:pic>
          <p:nvPicPr>
            <p:cNvPr id="16" name="Рисунок 15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17" name="Рисунок 16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18" name="Рисунок 17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19" name="Рисунок 18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0" name="Рисунок 19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9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23392" y="260648"/>
            <a:ext cx="10972800" cy="426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623750" y="668620"/>
            <a:ext cx="4015374" cy="664407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Контроль с ф. № П-1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737600" y="6356355"/>
            <a:ext cx="2844800" cy="365125"/>
          </a:xfrm>
        </p:spPr>
        <p:txBody>
          <a:bodyPr/>
          <a:lstStyle/>
          <a:p>
            <a:pPr>
              <a:defRPr/>
            </a:pPr>
            <a:fld id="{87B40B68-E6B0-41D3-9AB4-0E5178963755}" type="slidenum">
              <a:rPr lang="ru-RU" sz="1200" smtClean="0"/>
              <a:pPr>
                <a:defRPr/>
              </a:pPr>
              <a:t>28</a:t>
            </a:fld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617" y="6033277"/>
            <a:ext cx="1064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случаях уточнения показателей более 10% предоставить пояснение к отчету.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94979"/>
              </p:ext>
            </p:extLst>
          </p:nvPr>
        </p:nvGraphicFramePr>
        <p:xfrm>
          <a:off x="623392" y="1190149"/>
          <a:ext cx="11141612" cy="4843128"/>
        </p:xfrm>
        <a:graphic>
          <a:graphicData uri="http://schemas.openxmlformats.org/drawingml/2006/table">
            <a:tbl>
              <a:tblPr/>
              <a:tblGrid>
                <a:gridCol w="7460043"/>
                <a:gridCol w="1976803"/>
                <a:gridCol w="1704766"/>
              </a:tblGrid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Номера строк по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ф.№ 1-предприятие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ф. № П-1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годовая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месячная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Отгружено товаров собственного производства, выполнено работ и услуг собственными силами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M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Отгружено товаров собственного производства, выполнено работ и услуг собственными силами по «чистым» видам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р.8 и р.9 гр.3                         по ОКВЭД2              (кроме торговли)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р.2 строка 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ОКВЭД2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M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Продано товаров несобственного производства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 + 512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MO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Произведено промышленной продукции, зачисленной в отчетном периоде в основные средства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Произведено сельскохозяйственной продукции, зачисленной в отчетном периоде в основные средства (скот и многолетние насаждения)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Произведено строительно-монтажных работ для собственного потребления (хозяйственным способом)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Произведено сельскохозяйственной продукции собственного производства, переданной своим несельскохозяйственным подразделениям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Остатки товаров для перепродажи: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конец года</a:t>
                      </a: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08">
                <a:tc>
                  <a:txBody>
                    <a:bodyPr/>
                    <a:lstStyle/>
                    <a:p>
                      <a:pPr indent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Стоимость неоплачиваемого переработанного сырья заказчика (давальческого)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Остатки готовой промышленной и сельскохозяйственной продукции собственного производства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M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конец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86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663+667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6819827" y="6335484"/>
            <a:ext cx="4336310" cy="415096"/>
            <a:chOff x="7227799" y="6335484"/>
            <a:chExt cx="4336310" cy="415096"/>
          </a:xfrm>
        </p:grpSpPr>
        <p:pic>
          <p:nvPicPr>
            <p:cNvPr id="17" name="Рисунок 16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18" name="Рисунок 17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19" name="Рисунок 18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0" name="Рисунок 19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7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23392" y="260648"/>
            <a:ext cx="10972800" cy="426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553410" y="738960"/>
            <a:ext cx="4015374" cy="664407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Контроль с ф. № П-4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289" y="1292565"/>
            <a:ext cx="4938248" cy="1746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3278C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Раздел 8, 9 стр. 802 (902, 903) гр. 1</a:t>
            </a:r>
            <a:endParaRPr lang="ru-RU" sz="2000" b="1" dirty="0">
              <a:solidFill>
                <a:srgbClr val="3278C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1-предприятие                                                      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(Средняя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численность работников, чел.)</a:t>
            </a:r>
          </a:p>
          <a:p>
            <a:pPr algn="ctr"/>
            <a:r>
              <a:rPr lang="ru-RU" sz="2000" b="1" dirty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Раздел 8, 9 стр. 802 (902, 903) гр. </a:t>
            </a:r>
            <a:r>
              <a:rPr lang="ru-RU" sz="2000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3278C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ф. № 1-предприятие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(Фонд начисленной ЗП, 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07077" y="2063637"/>
            <a:ext cx="605430" cy="315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=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91691" y="1305060"/>
            <a:ext cx="4841725" cy="1746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3278C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Стр. 01 гр. </a:t>
            </a:r>
            <a:r>
              <a:rPr lang="ru-RU" sz="2000" b="1" dirty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ф. № П-4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Средняя численность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работников, чел.) </a:t>
            </a:r>
          </a:p>
          <a:p>
            <a:pPr algn="ctr"/>
            <a:r>
              <a:rPr lang="ru-RU" sz="2000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000" b="1" dirty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. 01 гр. </a:t>
            </a:r>
            <a:r>
              <a:rPr lang="ru-RU" sz="2000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ru-RU" sz="2000" b="1" dirty="0">
              <a:solidFill>
                <a:srgbClr val="3278C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ф. № П-4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Фонд начисленной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ЗП,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руб.)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737600" y="6356355"/>
            <a:ext cx="2844800" cy="365125"/>
          </a:xfrm>
        </p:spPr>
        <p:txBody>
          <a:bodyPr/>
          <a:lstStyle/>
          <a:p>
            <a:pPr>
              <a:defRPr/>
            </a:pPr>
            <a:fld id="{87B40B68-E6B0-41D3-9AB4-0E5178963755}" type="slidenum">
              <a:rPr lang="ru-RU" sz="1200" smtClean="0"/>
              <a:pPr>
                <a:defRPr/>
              </a:pPr>
              <a:t>29</a:t>
            </a:fld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5947" y="3023826"/>
            <a:ext cx="11310913" cy="3301749"/>
          </a:xfrm>
          <a:prstGeom prst="rect">
            <a:avLst/>
          </a:prstGeom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3278CD"/>
                </a:solidFill>
                <a:latin typeface="Arial" pitchFamily="34" charset="0"/>
                <a:cs typeface="Arial" pitchFamily="34" charset="0"/>
              </a:rPr>
              <a:t>Обращаем внимание: </a:t>
            </a:r>
            <a:endParaRPr lang="ru-RU" sz="1600" b="1" dirty="0" smtClean="0">
              <a:solidFill>
                <a:srgbClr val="3278CD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в ф. № 1-предприятие по гр.1 отражается средняя численность за отчетный год, полученная суммированием средней численности за каждый месяц отчетного года и делением на 12 месяцев.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Неверно указывать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численность на конец отчетного года;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если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средняя численность работников меньше «1», возможно заполнение графы 1 с одним десятичным знаком после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запятой;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средняя численность работников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включая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работников списочного состава, внешних совместителей 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работников выполнявших работы по договорам гражданско-правового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характера (ГПХ);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согласно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Указаниям по заполнению ф. № П-4 п.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90.4: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вспомогательные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виды деятельности, не выделяются отдельно. Данные по ним включаются в итоги по основному виду деятельности или распределяются пропорционально по нескольким видам деятельности, занимающим наибольший удельный вес в обороте продукции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847963" y="6335484"/>
            <a:ext cx="4336310" cy="415096"/>
            <a:chOff x="7227799" y="6335484"/>
            <a:chExt cx="4336310" cy="415096"/>
          </a:xfrm>
        </p:grpSpPr>
        <p:pic>
          <p:nvPicPr>
            <p:cNvPr id="16" name="Рисунок 15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17" name="Рисунок 16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18" name="Рисунок 17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19" name="Рисунок 18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0" name="Рисунок 19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8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1071082" y="775293"/>
            <a:ext cx="10313027" cy="5844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D0000A"/>
                </a:solidFill>
              </a:rPr>
              <a:t>1. Статистический инструментарий  и методология</a:t>
            </a:r>
            <a:endParaRPr lang="ru-RU" b="1" dirty="0">
              <a:solidFill>
                <a:srgbClr val="D0000A"/>
              </a:solidFill>
            </a:endParaRPr>
          </a:p>
        </p:txBody>
      </p:sp>
      <p:sp>
        <p:nvSpPr>
          <p:cNvPr id="12" name="Содержимое 1"/>
          <p:cNvSpPr txBox="1">
            <a:spLocks/>
          </p:cNvSpPr>
          <p:nvPr/>
        </p:nvSpPr>
        <p:spPr>
          <a:xfrm>
            <a:off x="4614197" y="1747439"/>
            <a:ext cx="2588692" cy="8550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 algn="ctr"/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Приказ </a:t>
            </a:r>
          </a:p>
          <a:p>
            <a:pPr lvl="0" algn="ctr"/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об утверждении </a:t>
            </a:r>
          </a:p>
          <a:p>
            <a:pPr lvl="0" algn="ctr"/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формы</a:t>
            </a:r>
            <a:endParaRPr lang="ru-RU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"/>
          <p:cNvSpPr txBox="1">
            <a:spLocks/>
          </p:cNvSpPr>
          <p:nvPr/>
        </p:nvSpPr>
        <p:spPr>
          <a:xfrm>
            <a:off x="7445866" y="1747438"/>
            <a:ext cx="1866955" cy="8550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 algn="ctr"/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Приказ </a:t>
            </a:r>
          </a:p>
          <a:p>
            <a:pPr lvl="0" algn="ctr"/>
            <a:r>
              <a:rPr lang="ru-RU" sz="1600" b="1" dirty="0">
                <a:solidFill>
                  <a:srgbClr val="FFFFFF"/>
                </a:solidFill>
                <a:latin typeface="Arial" charset="0"/>
              </a:rPr>
              <a:t>об утверждении </a:t>
            </a:r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указаний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"/>
          <p:cNvSpPr txBox="1">
            <a:spLocks/>
          </p:cNvSpPr>
          <p:nvPr/>
        </p:nvSpPr>
        <p:spPr>
          <a:xfrm>
            <a:off x="4628265" y="2904330"/>
            <a:ext cx="2599534" cy="15692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Приказ Росстата                 № 365 от 31.07.2023 (о внесении изменений от 11.01.2024 №29)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Содержимое 1"/>
          <p:cNvSpPr txBox="1">
            <a:spLocks/>
          </p:cNvSpPr>
          <p:nvPr/>
        </p:nvSpPr>
        <p:spPr>
          <a:xfrm>
            <a:off x="7459934" y="2904330"/>
            <a:ext cx="1852887" cy="155514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Приказ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Росстата                   № 29                         от 25.01.2024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2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89" y="6365257"/>
            <a:ext cx="384910" cy="385323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34" name="Рисунок 33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36" name="Рисунок 35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38" name="Рисунок 37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39" name="Рисунок 38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41" name="Рисунок 40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35" name="Рисунок 34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37" name="Рисунок 36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40" name="Рисунок 39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42" name="Рисунок 41"/>
            <p:cNvPicPr preferRelativeResize="0"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sp>
        <p:nvSpPr>
          <p:cNvPr id="33" name="Прямоугольник 32"/>
          <p:cNvSpPr/>
          <p:nvPr/>
        </p:nvSpPr>
        <p:spPr>
          <a:xfrm>
            <a:off x="829995" y="2897964"/>
            <a:ext cx="3607536" cy="15755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№1-предприятие «Основные сведения о деятельности организации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ОКУД 0601009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Содержимое 1"/>
          <p:cNvSpPr txBox="1">
            <a:spLocks/>
          </p:cNvSpPr>
          <p:nvPr/>
        </p:nvSpPr>
        <p:spPr>
          <a:xfrm>
            <a:off x="829995" y="1761506"/>
            <a:ext cx="3602831" cy="8550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 algn="ctr"/>
            <a:endParaRPr lang="ru-RU" sz="1600" b="1" dirty="0" smtClean="0">
              <a:solidFill>
                <a:srgbClr val="FFFFFF"/>
              </a:solidFill>
              <a:latin typeface="Arial" charset="0"/>
            </a:endParaRPr>
          </a:p>
          <a:p>
            <a:pPr lvl="0" algn="ctr"/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Форма/приложения</a:t>
            </a:r>
            <a:endParaRPr lang="ru-RU" sz="1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одержимое 1"/>
          <p:cNvSpPr txBox="1">
            <a:spLocks/>
          </p:cNvSpPr>
          <p:nvPr/>
        </p:nvSpPr>
        <p:spPr>
          <a:xfrm>
            <a:off x="5662153" y="4785999"/>
            <a:ext cx="5274646" cy="98813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 algn="ctr"/>
            <a:r>
              <a:rPr lang="ru-RU" sz="1400" dirty="0" smtClean="0">
                <a:solidFill>
                  <a:srgbClr val="0070C0"/>
                </a:solidFill>
              </a:rPr>
              <a:t>Респондентам/Формы федерального статистического наблюдения и формы бухгалтерской(финансовой)отчетности/Альбом </a:t>
            </a:r>
            <a:r>
              <a:rPr lang="ru-RU" sz="1400" dirty="0">
                <a:solidFill>
                  <a:srgbClr val="0070C0"/>
                </a:solidFill>
              </a:rPr>
              <a:t>форм федерального статистического </a:t>
            </a:r>
            <a:r>
              <a:rPr lang="ru-RU" sz="1400" dirty="0" smtClean="0">
                <a:solidFill>
                  <a:srgbClr val="0070C0"/>
                </a:solidFill>
              </a:rPr>
              <a:t>наблюдения</a:t>
            </a:r>
            <a:endParaRPr lang="en-US" sz="1400" dirty="0">
              <a:solidFill>
                <a:srgbClr val="0070C0"/>
              </a:solidFill>
            </a:endParaRPr>
          </a:p>
          <a:p>
            <a:pPr lvl="0" algn="ctr"/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8" name="Содержимое 1"/>
          <p:cNvSpPr txBox="1">
            <a:spLocks/>
          </p:cNvSpPr>
          <p:nvPr/>
        </p:nvSpPr>
        <p:spPr>
          <a:xfrm>
            <a:off x="1071082" y="4919035"/>
            <a:ext cx="4091761" cy="8550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Размещение 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сайте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hlinkClick r:id="rId13"/>
              </a:rPr>
              <a:t>https</a:t>
            </a:r>
            <a:r>
              <a:rPr lang="ru-RU" sz="1600" b="1" dirty="0" smtClean="0">
                <a:solidFill>
                  <a:srgbClr val="FFFFFF"/>
                </a:solidFill>
                <a:latin typeface="Arial" charset="0"/>
                <a:hlinkClick r:id="rId13"/>
              </a:rPr>
              <a:t>: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hlinkClick r:id="rId13"/>
              </a:rPr>
              <a:t>//rosstat.gov.ru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ru-RU" sz="1600" b="1" dirty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en-US" sz="1600" b="1" dirty="0">
                <a:solidFill>
                  <a:srgbClr val="FFFFFF"/>
                </a:solidFill>
                <a:latin typeface="Arial" charset="0"/>
                <a:hlinkClick r:id="rId14"/>
              </a:rPr>
              <a:t>https</a:t>
            </a:r>
            <a:r>
              <a:rPr lang="ru-RU" sz="1600" b="1" dirty="0">
                <a:solidFill>
                  <a:srgbClr val="FFFFFF"/>
                </a:solidFill>
                <a:latin typeface="Arial" charset="0"/>
                <a:hlinkClick r:id="rId14"/>
              </a:rPr>
              <a:t>: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hlinkClick r:id="rId14"/>
              </a:rPr>
              <a:t>//</a:t>
            </a:r>
            <a:r>
              <a:rPr lang="ru-RU" sz="1600" b="1" dirty="0" smtClean="0">
                <a:solidFill>
                  <a:srgbClr val="FFFFFF"/>
                </a:solidFill>
                <a:latin typeface="Arial" charset="0"/>
                <a:hlinkClick r:id="rId14"/>
              </a:rPr>
              <a:t>14.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hlinkClick r:id="rId14"/>
              </a:rPr>
              <a:t>rosstat.gov.ru</a:t>
            </a:r>
            <a:endParaRPr lang="ru-RU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47" y="1877333"/>
            <a:ext cx="289673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одержимое 1"/>
          <p:cNvSpPr txBox="1">
            <a:spLocks/>
          </p:cNvSpPr>
          <p:nvPr/>
        </p:nvSpPr>
        <p:spPr>
          <a:xfrm>
            <a:off x="9653801" y="1761505"/>
            <a:ext cx="1866955" cy="8550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 algn="ctr"/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Электронный шаблон формы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одержимое 1"/>
          <p:cNvSpPr txBox="1">
            <a:spLocks/>
          </p:cNvSpPr>
          <p:nvPr/>
        </p:nvSpPr>
        <p:spPr>
          <a:xfrm>
            <a:off x="9695526" y="2904330"/>
            <a:ext cx="1852887" cy="155514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05.02.2024г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код 601009006001</a:t>
            </a:r>
          </a:p>
        </p:txBody>
      </p:sp>
    </p:spTree>
    <p:extLst>
      <p:ext uri="{BB962C8B-B14F-4D97-AF65-F5344CB8AC3E}">
        <p14:creationId xmlns:p14="http://schemas.microsoft.com/office/powerpoint/2010/main" val="42156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23392" y="260648"/>
            <a:ext cx="10972800" cy="426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623750" y="682688"/>
            <a:ext cx="4015374" cy="664407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Контроль с ф. № П-4 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737600" y="6356355"/>
            <a:ext cx="2844800" cy="365125"/>
          </a:xfrm>
        </p:spPr>
        <p:txBody>
          <a:bodyPr/>
          <a:lstStyle/>
          <a:p>
            <a:pPr>
              <a:defRPr/>
            </a:pPr>
            <a:fld id="{87B40B68-E6B0-41D3-9AB4-0E5178963755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4224" y="1592024"/>
            <a:ext cx="11582400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Допустимое отклонение соответствие показателя по численности </a:t>
            </a:r>
            <a:br>
              <a:rPr lang="ru-RU" sz="1800" dirty="0" smtClean="0"/>
            </a:br>
            <a:r>
              <a:rPr lang="ru-RU" sz="1800" dirty="0" smtClean="0"/>
              <a:t>ф.№1-предприятие раздел 8 гр.1 и ф.№П-4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82942"/>
              </p:ext>
            </p:extLst>
          </p:nvPr>
        </p:nvGraphicFramePr>
        <p:xfrm>
          <a:off x="1599628" y="2413368"/>
          <a:ext cx="9330983" cy="3078894"/>
        </p:xfrm>
        <a:graphic>
          <a:graphicData uri="http://schemas.openxmlformats.org/drawingml/2006/table">
            <a:tbl>
              <a:tblPr/>
              <a:tblGrid>
                <a:gridCol w="5217774"/>
                <a:gridCol w="2068972"/>
                <a:gridCol w="2044237"/>
              </a:tblGrid>
              <a:tr h="625254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численность работников по </a:t>
                      </a: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ф.№1-предприятие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Допустимое отклонение с ф.№П-4, человек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90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90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90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31-60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90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61-100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90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101-200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7903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201-500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430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более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8821" y="5597169"/>
            <a:ext cx="1064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 недопустимом отклонении по численности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отклонении более 5% по заработной плате предоставить пояснение к отчету.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805759" y="6335484"/>
            <a:ext cx="4336310" cy="415096"/>
            <a:chOff x="7227799" y="6335484"/>
            <a:chExt cx="4336310" cy="415096"/>
          </a:xfrm>
        </p:grpSpPr>
        <p:pic>
          <p:nvPicPr>
            <p:cNvPr id="18" name="Рисунок 17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19" name="Рисунок 18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0" name="Рисунок 19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1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660589" y="497405"/>
            <a:ext cx="8446216" cy="5886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с ф. № 5-з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6990" y="1050345"/>
            <a:ext cx="4831232" cy="1065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ф. № 5-з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829" y="1050345"/>
            <a:ext cx="4792337" cy="10652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Раздел 6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ф. № 1-предприятие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(затраты за отчетный год, тыс. руб.)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8511" y="1268454"/>
            <a:ext cx="808480" cy="630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≥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8829" y="2250818"/>
            <a:ext cx="10844330" cy="17022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Квартальная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№ 5-з за 4 квартал не предоставляется, т.к. данные учтены по форме № 1-предприятие. Поэтому данные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отчетный год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ф.№1-предприятие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≥ данные 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месяцев ф.№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соответствия строк приведена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вспомогательных материалах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976756" y="6356355"/>
            <a:ext cx="2844800" cy="365125"/>
          </a:xfrm>
        </p:spPr>
        <p:txBody>
          <a:bodyPr/>
          <a:lstStyle/>
          <a:p>
            <a:pPr>
              <a:defRPr/>
            </a:pPr>
            <a:fld id="{87B40B68-E6B0-41D3-9AB4-0E5178963755}" type="slidenum">
              <a:rPr lang="ru-RU" sz="1200" smtClean="0"/>
              <a:pPr>
                <a:defRPr/>
              </a:pPr>
              <a:t>31</a:t>
            </a:fld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3958317" y="4292083"/>
            <a:ext cx="5136986" cy="1460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Увязка показателей формы № 1-предприятие                </a:t>
            </a:r>
          </a:p>
          <a:p>
            <a:r>
              <a:rPr lang="ru-RU" sz="1800" b="1" dirty="0" smtClean="0">
                <a:solidFill>
                  <a:srgbClr val="E1002B"/>
                </a:solidFill>
                <a:latin typeface="Times New Roman" pitchFamily="18" charset="0"/>
                <a:cs typeface="Times New Roman" pitchFamily="18" charset="0"/>
              </a:rPr>
              <a:t>с бухгалтерскими счетами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приведена в вспомогательных материалах</a:t>
            </a:r>
            <a:endParaRPr lang="ru-RU" sz="1800" dirty="0">
              <a:solidFill>
                <a:srgbClr val="00206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890167" y="6335484"/>
            <a:ext cx="4336310" cy="415096"/>
            <a:chOff x="7227799" y="6335484"/>
            <a:chExt cx="4336310" cy="415096"/>
          </a:xfrm>
        </p:grpSpPr>
        <p:pic>
          <p:nvPicPr>
            <p:cNvPr id="13" name="Рисунок 12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14" name="Рисунок 13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15" name="Рисунок 14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16" name="Рисунок 15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17" name="Рисунок 16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18" name="Рисунок 17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19" name="Рисунок 18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0" name="Рисунок 19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67" y="4292083"/>
            <a:ext cx="1295350" cy="14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473" y="3707308"/>
            <a:ext cx="1098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------------------------------------------------------------------------------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989" y="5632276"/>
            <a:ext cx="1098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------------------------------------------------------------------------------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3179951" y="838594"/>
            <a:ext cx="5447567" cy="5886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с ф. № 1-натура-БМ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6990" y="1781880"/>
            <a:ext cx="4831232" cy="1242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Раздел 1 гр. 5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ф. № 1-натура-БМ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(отгружено без давальческого сырья в стоимости, тыс. руб.)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829" y="1767813"/>
            <a:ext cx="4792337" cy="1256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278CD"/>
                </a:solidFill>
                <a:latin typeface="Times New Roman" pitchFamily="18" charset="0"/>
                <a:cs typeface="Times New Roman" pitchFamily="18" charset="0"/>
              </a:rPr>
              <a:t>Раздел 8, 9 стр. 802 (902, 903) гр. 3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ф. № 1-предприятие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(оборот за отчетный год, тыс. руб.)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8171" y="2196942"/>
            <a:ext cx="808480" cy="630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=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382" y="3198574"/>
            <a:ext cx="10828592" cy="27379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Организации-производители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промышленной продукции, отчитавшиеся по форме № 1-натура-БМ должны сопоставить данные показателя «Отгружено на сторону в отчетном году в стоимостном выражении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Обращаем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внимание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что отгрузка на сторону продукции, приведенной по ф.№ 1-натура-БМ, должна быть отражена по соответствующему виду деятельности по ф.№1-предприятие, согласно таблицы сопоставления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ОКПД2-ОКВЭД2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приведена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вспомогательных материалах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Если организация работает на давальческом сырье (при этом в ф. 1-предприятие заполнена стр.660</a:t>
            </a:r>
            <a:r>
              <a:rPr lang="ru-RU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 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 в ф. № 1-натура-БМ раздела 1 гр. 5 не заполняется , либо будет меньше, чем ф. 1-предприятие.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9117436" y="6356355"/>
            <a:ext cx="2844800" cy="365125"/>
          </a:xfrm>
        </p:spPr>
        <p:txBody>
          <a:bodyPr/>
          <a:lstStyle/>
          <a:p>
            <a:pPr>
              <a:defRPr/>
            </a:pPr>
            <a:fld id="{87B40B68-E6B0-41D3-9AB4-0E5178963755}" type="slidenum">
              <a:rPr lang="ru-RU" sz="1200" smtClean="0"/>
              <a:pPr>
                <a:defRPr/>
              </a:pPr>
              <a:t>32</a:t>
            </a:fld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199663" y="6335484"/>
            <a:ext cx="4336310" cy="415096"/>
            <a:chOff x="7227799" y="6335484"/>
            <a:chExt cx="4336310" cy="415096"/>
          </a:xfrm>
        </p:grpSpPr>
        <p:pic>
          <p:nvPicPr>
            <p:cNvPr id="12" name="Рисунок 11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13" name="Рисунок 12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14" name="Рисунок 13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15" name="Рисунок 1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16" name="Рисунок 15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17" name="Рисунок 16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18" name="Рисунок 17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19" name="Рисунок 18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0" name="Рисунок 19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1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210514" y="861543"/>
            <a:ext cx="7273992" cy="49480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D0000A"/>
                </a:solidFill>
              </a:rPr>
              <a:t>5</a:t>
            </a:r>
            <a:r>
              <a:rPr lang="ru-RU" b="1" dirty="0" smtClean="0">
                <a:solidFill>
                  <a:srgbClr val="D0000A"/>
                </a:solidFill>
              </a:rPr>
              <a:t>. Контакты</a:t>
            </a:r>
            <a:endParaRPr lang="ru-RU" b="1" dirty="0">
              <a:solidFill>
                <a:srgbClr val="D0000A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7" y="1778857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0125" y="1284442"/>
            <a:ext cx="1120703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вопросам заполнения обращаться:</a:t>
            </a: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статистики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предприятий, региональных счетов, балансов и ведения статического регистра и общероссийских классификаторов  </a:t>
            </a:r>
          </a:p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8(4112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42-44-39 Никонова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Айталина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Ильнуровна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14.04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@rosstat.gov.ru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вопросам сбора и обработки отчётов:</a:t>
            </a:r>
          </a:p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обработки статистической информации 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т.8(4112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42-4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8-18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Портнягина Лилия Анатольевна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14.08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@rosstat.gov.ru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вопросам программного обеспечения и электронной отчетности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algn="ctr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информационных технологий</a:t>
            </a:r>
          </a:p>
          <a:p>
            <a:pPr algn="ctr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т.8(4112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42-42-34, 42-30-22</a:t>
            </a:r>
          </a:p>
          <a:p>
            <a:pPr algn="ctr"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76073" y="179294"/>
            <a:ext cx="9567303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109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08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2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89" y="6365257"/>
            <a:ext cx="384910" cy="385323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34" name="Рисунок 33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36" name="Рисунок 35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38" name="Рисунок 37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39" name="Рисунок 38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41" name="Рисунок 40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35" name="Рисунок 34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37" name="Рисунок 36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40" name="Рисунок 39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42" name="Рисунок 41"/>
            <p:cNvPicPr preferRelativeResize="0"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sp>
        <p:nvSpPr>
          <p:cNvPr id="51" name="Прямоугольник 50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6" y="1266975"/>
            <a:ext cx="9098560" cy="50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Содержимое 1"/>
          <p:cNvSpPr txBox="1">
            <a:spLocks/>
          </p:cNvSpPr>
          <p:nvPr/>
        </p:nvSpPr>
        <p:spPr>
          <a:xfrm>
            <a:off x="7587799" y="3207448"/>
            <a:ext cx="4342078" cy="30104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lvl="0" algn="ctr"/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lvl="0"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Размещение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на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сайте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Arial" charset="0"/>
                <a:hlinkClick r:id="rId14"/>
              </a:rPr>
              <a:t>https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hlinkClick r:id="rId14"/>
              </a:rPr>
              <a:t>: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hlinkClick r:id="rId14"/>
              </a:rPr>
              <a:t>//</a:t>
            </a:r>
            <a:r>
              <a:rPr lang="ru-RU" sz="2000" b="1" dirty="0">
                <a:solidFill>
                  <a:srgbClr val="FFFFFF"/>
                </a:solidFill>
                <a:latin typeface="Arial" charset="0"/>
                <a:hlinkClick r:id="rId14"/>
              </a:rPr>
              <a:t>14.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hlinkClick r:id="rId14"/>
              </a:rPr>
              <a:t>rosstat.gov.ru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:</a:t>
            </a: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Вкладка «Респондентам»: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-Информация для респондентов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-Разъяснения по заполнению отчетности</a:t>
            </a:r>
          </a:p>
          <a:p>
            <a:pPr algn="ctr"/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4049" y="556794"/>
            <a:ext cx="437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Презентация 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Вспомогательные материалы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47" y="1877333"/>
            <a:ext cx="289673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564109" y="6355682"/>
            <a:ext cx="489998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z="1200" smtClean="0"/>
              <a:pPr/>
              <a:t>5</a:t>
            </a:fld>
            <a:endParaRPr lang="ru-RU" sz="1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2347789" y="536137"/>
            <a:ext cx="6830638" cy="58445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D0000A"/>
                </a:solidFill>
              </a:rPr>
              <a:t>2. Организация сбора</a:t>
            </a:r>
            <a:endParaRPr lang="ru-RU" b="1" dirty="0">
              <a:solidFill>
                <a:srgbClr val="D0000A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79712"/>
              </p:ext>
            </p:extLst>
          </p:nvPr>
        </p:nvGraphicFramePr>
        <p:xfrm>
          <a:off x="4105834" y="1125416"/>
          <a:ext cx="7377953" cy="57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953"/>
              </a:tblGrid>
              <a:tr h="570981">
                <a:tc>
                  <a:txBody>
                    <a:bodyPr/>
                    <a:lstStyle/>
                    <a:p>
                      <a:pPr lvl="2"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С 1 марта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по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15 апреля 2024 года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65952" y="1831013"/>
            <a:ext cx="7126940" cy="19082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16000" lvl="1"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Предоставляют: </a:t>
            </a:r>
            <a:r>
              <a:rPr lang="ru-RU" b="1" dirty="0">
                <a:solidFill>
                  <a:schemeClr val="bg1"/>
                </a:solidFill>
              </a:rPr>
              <a:t>все юридические лица всех форм собственности </a:t>
            </a:r>
            <a:r>
              <a:rPr lang="ru-RU" sz="1400" b="1" dirty="0">
                <a:solidFill>
                  <a:schemeClr val="bg1"/>
                </a:solidFill>
              </a:rPr>
              <a:t>(кроме субъектов малого предпринимательства, государственных и муниципальных учреждений, банков, страховых и прочих финансовых и кредитных организаций);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- некоммерческие организации при осуществлении производства товаров и услуг для реализации другим юридическим и физическим лицам.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7341266" y="1831013"/>
            <a:ext cx="4142521" cy="1908218"/>
          </a:xfrm>
          <a:prstGeom prst="homePlate">
            <a:avLst>
              <a:gd name="adj" fmla="val 23157"/>
            </a:avLst>
          </a:prstGeom>
          <a:solidFill>
            <a:srgbClr val="FFC32E"/>
          </a:solidFill>
          <a:ln>
            <a:solidFill>
              <a:srgbClr val="FFC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753036" y="1120588"/>
            <a:ext cx="3720490" cy="575809"/>
          </a:xfrm>
          <a:prstGeom prst="homePlate">
            <a:avLst>
              <a:gd name="adj" fmla="val 23157"/>
            </a:avLst>
          </a:prstGeom>
          <a:solidFill>
            <a:srgbClr val="FFC3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FFFF"/>
                </a:solidFill>
                <a:latin typeface="Arial" charset="0"/>
              </a:rPr>
              <a:t>Сроки разработки</a:t>
            </a:r>
            <a:endParaRPr lang="ru-RU" sz="20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2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7299035" y="6307936"/>
            <a:ext cx="4336310" cy="415096"/>
            <a:chOff x="7227799" y="6335484"/>
            <a:chExt cx="4336310" cy="415096"/>
          </a:xfrm>
        </p:grpSpPr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30" name="Рисунок 29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31" name="Рисунок 30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32" name="Рисунок 31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33" name="Рисунок 32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34" name="Рисунок 33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35" name="Рисунок 34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99" y="6365257"/>
            <a:ext cx="384910" cy="385323"/>
          </a:xfrm>
          <a:prstGeom prst="rect">
            <a:avLst/>
          </a:prstGeom>
        </p:spPr>
      </p:pic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62479"/>
              </p:ext>
            </p:extLst>
          </p:nvPr>
        </p:nvGraphicFramePr>
        <p:xfrm>
          <a:off x="4105834" y="3893971"/>
          <a:ext cx="737795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7953"/>
              </a:tblGrid>
              <a:tr h="822960">
                <a:tc>
                  <a:txBody>
                    <a:bodyPr/>
                    <a:lstStyle/>
                    <a:p>
                      <a:pPr lvl="2"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При этом структура предприятия по ТОП-</a:t>
                      </a:r>
                      <a:r>
                        <a:rPr lang="ru-RU" sz="24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ам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в разделе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9 должна соответствовать перечню отчитавшихся по формам № П-1, № П-4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Пятиугольник 36"/>
          <p:cNvSpPr/>
          <p:nvPr/>
        </p:nvSpPr>
        <p:spPr>
          <a:xfrm>
            <a:off x="753035" y="3893971"/>
            <a:ext cx="4339470" cy="1188720"/>
          </a:xfrm>
          <a:prstGeom prst="homePlate">
            <a:avLst>
              <a:gd name="adj" fmla="val 23157"/>
            </a:avLst>
          </a:prstGeom>
          <a:solidFill>
            <a:srgbClr val="FFC32E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Заполняется:</a:t>
            </a:r>
          </a:p>
          <a:p>
            <a:pPr marL="0" lvl="2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-в 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целом по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ЮЛ;</a:t>
            </a:r>
          </a:p>
          <a:p>
            <a:pPr marL="0" lvl="2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-по всем видам деятельности.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953" y="2014397"/>
            <a:ext cx="2663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В каталоге респондентов                     за </a:t>
            </a:r>
            <a:r>
              <a:rPr lang="ru-RU" sz="2400" b="1" dirty="0" smtClean="0">
                <a:solidFill>
                  <a:schemeClr val="bg1"/>
                </a:solidFill>
              </a:rPr>
              <a:t>2023 </a:t>
            </a:r>
            <a:r>
              <a:rPr lang="ru-RU" sz="2400" b="1" dirty="0">
                <a:solidFill>
                  <a:schemeClr val="bg1"/>
                </a:solidFill>
              </a:rPr>
              <a:t>год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1832 </a:t>
            </a:r>
            <a:r>
              <a:rPr lang="ru-RU" sz="2400" b="1" dirty="0">
                <a:solidFill>
                  <a:schemeClr val="bg1"/>
                </a:solidFill>
              </a:rPr>
              <a:t>ЮЛ</a:t>
            </a:r>
            <a:endParaRPr lang="ru-RU" sz="2400" b="1" dirty="0">
              <a:solidFill>
                <a:srgbClr val="FFFFFF"/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53035" y="5303388"/>
            <a:ext cx="1081107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16000" lvl="1" algn="ctr">
              <a:buFont typeface="Wingdings 3" pitchFamily="18" charset="2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Стоимостные показатели отражаются в тысяч рублей с одним десятичным знаком. Средняя численность работников заполняется в целых числах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47" y="1877333"/>
            <a:ext cx="289673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B40B68-E6B0-41D3-9AB4-0E5178963755}" type="slidenum">
              <a:rPr lang="ru-RU" sz="1200" smtClean="0"/>
              <a:pPr>
                <a:defRPr/>
              </a:pPr>
              <a:t>6</a:t>
            </a:fld>
            <a:endParaRPr lang="ru-RU" sz="1200" dirty="0"/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360433" y="669275"/>
            <a:ext cx="7475268" cy="6703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организация не вела деятельность, то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208" y="1049304"/>
            <a:ext cx="1181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отразить строки, обязательные для заполнения стр. 101, 201, 211, 401 и 525=0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3"/>
          <a:srcRect l="16121" t="26899" r="21953" b="61191"/>
          <a:stretch>
            <a:fillRect/>
          </a:stretch>
        </p:blipFill>
        <p:spPr bwMode="auto">
          <a:xfrm>
            <a:off x="711703" y="1481769"/>
            <a:ext cx="6624957" cy="106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3"/>
          <a:srcRect l="19110" t="70842" r="18346" b="19507"/>
          <a:stretch>
            <a:fillRect/>
          </a:stretch>
        </p:blipFill>
        <p:spPr bwMode="auto">
          <a:xfrm>
            <a:off x="491532" y="3231336"/>
            <a:ext cx="6360960" cy="159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4"/>
          <a:srcRect l="19075" t="39836" r="23801" b="46817"/>
          <a:stretch>
            <a:fillRect/>
          </a:stretch>
        </p:blipFill>
        <p:spPr bwMode="auto">
          <a:xfrm>
            <a:off x="472548" y="4262008"/>
            <a:ext cx="6168924" cy="118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5"/>
          <a:srcRect l="2663" t="50788" r="17723" b="44071"/>
          <a:stretch>
            <a:fillRect/>
          </a:stretch>
        </p:blipFill>
        <p:spPr bwMode="auto">
          <a:xfrm>
            <a:off x="1052880" y="5616018"/>
            <a:ext cx="5644864" cy="7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Минус 31"/>
          <p:cNvSpPr/>
          <p:nvPr/>
        </p:nvSpPr>
        <p:spPr>
          <a:xfrm>
            <a:off x="2043546" y="2303120"/>
            <a:ext cx="2412694" cy="275421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722676" y="5152500"/>
            <a:ext cx="716096" cy="264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136396" y="5877608"/>
            <a:ext cx="716096" cy="2644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7484123" y="4136837"/>
            <a:ext cx="44655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строке 401 в графе 1 проставляется общее количество территориально обособленных подразделений (включая головное), входящих в состав юридического лица.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отсутствия территориально обособленных подразделений стр. 401 = 1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лево 37"/>
          <p:cNvSpPr/>
          <p:nvPr/>
        </p:nvSpPr>
        <p:spPr>
          <a:xfrm>
            <a:off x="5795544" y="5152500"/>
            <a:ext cx="1512981" cy="26440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 l="7921" t="52997" r="10030" b="37640"/>
          <a:stretch>
            <a:fillRect/>
          </a:stretch>
        </p:blipFill>
        <p:spPr bwMode="auto">
          <a:xfrm>
            <a:off x="491532" y="2526554"/>
            <a:ext cx="5674648" cy="8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6552035" y="1656464"/>
            <a:ext cx="5030365" cy="2001136"/>
            <a:chOff x="0" y="0"/>
            <a:chExt cx="8136508" cy="275070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8136508" cy="27507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34278" y="134278"/>
              <a:ext cx="7867952" cy="2482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Организации банкроты, на которых введено конкурсное производство и временно не работающие организации                                                 </a:t>
              </a:r>
              <a:r>
                <a:rPr lang="ru-RU" sz="20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 ОСВОБОЖДАЮТСЯ </a:t>
              </a:r>
              <a:r>
                <a:rPr lang="ru-RU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 предоставления сведений по форме.</a:t>
              </a:r>
              <a:endParaRPr lang="ru-RU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47" y="1614260"/>
            <a:ext cx="284923" cy="454431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41B81EEA-DF2A-1C47-9781-44818CAE4220}" type="slidenum">
              <a:rPr lang="ru-RU" sz="1400" smtClean="0"/>
              <a:pPr algn="r"/>
              <a:t>7</a:t>
            </a:fld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394634" y="536137"/>
            <a:ext cx="9164289" cy="61061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D0000A"/>
                </a:solidFill>
              </a:rPr>
              <a:t>3. Заполнение формы № 1-предприятие</a:t>
            </a:r>
            <a:endParaRPr lang="ru-RU" b="1" dirty="0">
              <a:solidFill>
                <a:srgbClr val="D0000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4802" y="1442176"/>
            <a:ext cx="8477986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Форма состоит из 9 разделов:</a:t>
            </a:r>
            <a:endParaRPr lang="ru-RU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7" y="1877333"/>
            <a:ext cx="289673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graphicFrame>
        <p:nvGraphicFramePr>
          <p:cNvPr id="31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046236"/>
              </p:ext>
            </p:extLst>
          </p:nvPr>
        </p:nvGraphicFramePr>
        <p:xfrm>
          <a:off x="799774" y="1943342"/>
          <a:ext cx="10884046" cy="4267517"/>
        </p:xfrm>
        <a:graphic>
          <a:graphicData uri="http://schemas.openxmlformats.org/drawingml/2006/table">
            <a:tbl>
              <a:tblPr firstRow="1">
                <a:effectLst/>
                <a:tableStyleId>{93296810-A885-4BE3-A3E7-6D5BEEA58F35}</a:tableStyleId>
              </a:tblPr>
              <a:tblGrid>
                <a:gridCol w="1352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1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733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№</a:t>
                      </a:r>
                      <a:endParaRPr lang="ru-RU" sz="1900" dirty="0"/>
                    </a:p>
                  </a:txBody>
                  <a:tcPr marT="45721" marB="4572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000000"/>
                          </a:solidFill>
                        </a:rPr>
                        <a:t>Наименование</a:t>
                      </a:r>
                      <a:r>
                        <a:rPr lang="ru-RU" sz="2000" b="0" baseline="0" dirty="0" smtClean="0">
                          <a:solidFill>
                            <a:srgbClr val="000000"/>
                          </a:solidFill>
                        </a:rPr>
                        <a:t> разделов</a:t>
                      </a:r>
                      <a:endParaRPr lang="ru-RU" sz="2000" b="0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381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Раздел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900" b="1" baseline="0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0000"/>
                          </a:solidFill>
                        </a:rPr>
                        <a:t>Общие сведения о юридическом лице.</a:t>
                      </a:r>
                      <a:endParaRPr lang="ru-RU" sz="1900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580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Раздел</a:t>
                      </a:r>
                      <a:r>
                        <a:rPr lang="ru-RU" sz="19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900" b="1" baseline="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0000"/>
                          </a:solidFill>
                        </a:rPr>
                        <a:t>Распределение уставного капитала (фонда) между акционерами (учредителями). </a:t>
                      </a:r>
                      <a:endParaRPr lang="ru-RU" sz="1900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9003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Раздел </a:t>
                      </a:r>
                      <a:r>
                        <a:rPr lang="en-US" sz="19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solidFill>
                            <a:srgbClr val="000000"/>
                          </a:solidFill>
                        </a:rPr>
                        <a:t>Взносы иностранных юридических и физических лиц в уставный капитал (фонд) по странам - партнерам.</a:t>
                      </a:r>
                      <a:endParaRPr lang="ru-RU" sz="1900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381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Раздел </a:t>
                      </a:r>
                      <a:r>
                        <a:rPr lang="en-US" sz="19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0000"/>
                          </a:solidFill>
                        </a:rPr>
                        <a:t>Организационная структура юридического лица. 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258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Раздел </a:t>
                      </a:r>
                      <a:r>
                        <a:rPr lang="en-US" sz="1900" b="1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0000"/>
                          </a:solidFill>
                        </a:rPr>
                        <a:t>Сведения о производстве и отгрузке товаров, работ и услуг.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7963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Раздел </a:t>
                      </a:r>
                      <a:r>
                        <a:rPr lang="en-US" sz="1900" b="1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0000"/>
                          </a:solidFill>
                        </a:rPr>
                        <a:t>Расходы на производство и продажу продукции (товаров, работ и услуг).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Раздел </a:t>
                      </a:r>
                      <a:r>
                        <a:rPr lang="en-US" sz="1900" b="1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000000"/>
                          </a:solidFill>
                        </a:rPr>
                        <a:t>Расходы по оплате отдельных видов работ и услуг сторонних организаций</a:t>
                      </a:r>
                      <a:endParaRPr lang="ru-RU" sz="1900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5381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Раздел </a:t>
                      </a:r>
                      <a:r>
                        <a:rPr lang="en-US" sz="1900" b="1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0000"/>
                          </a:solidFill>
                        </a:rPr>
                        <a:t>Виды экономической деятельности в отчетном году.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683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Раздел </a:t>
                      </a:r>
                      <a:r>
                        <a:rPr lang="en-US" sz="1900" b="1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r>
                        <a:rPr lang="ru-RU" sz="1900" b="1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ru-RU" sz="19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rgbClr val="000000"/>
                          </a:solidFill>
                        </a:rPr>
                        <a:t>Сведения о головной организации и территориально обособленных подразделениях. 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92220" y="74472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2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147108"/>
              </p:ext>
            </p:extLst>
          </p:nvPr>
        </p:nvGraphicFramePr>
        <p:xfrm>
          <a:off x="847078" y="956603"/>
          <a:ext cx="10996298" cy="530239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30239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1 </a:t>
                      </a:r>
                    </a:p>
                    <a:p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Распределение уставного капитала (фонда) между  акционерами (учредителями)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конец отчетного года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заполняют </a:t>
                      </a:r>
                      <a:r>
                        <a:rPr lang="ru-RU" sz="2000" i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данным учредительных документов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 3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заполняется, если в уставном капитале есть иностранный капитал: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строке 301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отражается общая сумма вкладов иностранных юридических и физических лиц;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строке 302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приводятся данные по каждой стране-партнеру.</a:t>
                      </a:r>
                    </a:p>
                    <a:p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разделе 4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приводятся данные об организационной структуре ЮЛ:</a:t>
                      </a: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8896" y="361361"/>
            <a:ext cx="8664266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Заполнение разделов 1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</a:rPr>
              <a:t> - </a:t>
            </a: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ru-RU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47" y="1877333"/>
            <a:ext cx="232347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87470" y="95129"/>
            <a:ext cx="22165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822" y="457200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217017"/>
              </p:ext>
            </p:extLst>
          </p:nvPr>
        </p:nvGraphicFramePr>
        <p:xfrm>
          <a:off x="2547" y="4165928"/>
          <a:ext cx="7759984" cy="155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Документ" r:id="rId17" imgW="9485264" imgH="1137336" progId="Word.Document.12">
                  <p:embed/>
                </p:oleObj>
              </mc:Choice>
              <mc:Fallback>
                <p:oleObj name="Документ" r:id="rId17" imgW="9485264" imgH="1137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47" y="4165928"/>
                        <a:ext cx="7759984" cy="1550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058475" y="4403582"/>
            <a:ext cx="299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ЮЛ не имеет ТОП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филиалов, то стр.401=1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87392"/>
              </p:ext>
            </p:extLst>
          </p:nvPr>
        </p:nvGraphicFramePr>
        <p:xfrm>
          <a:off x="945591" y="5721033"/>
          <a:ext cx="5428588" cy="308631"/>
        </p:xfrm>
        <a:graphic>
          <a:graphicData uri="http://schemas.openxmlformats.org/drawingml/2006/table">
            <a:tbl>
              <a:tblPr/>
              <a:tblGrid>
                <a:gridCol w="3618846"/>
                <a:gridCol w="904552"/>
                <a:gridCol w="905190"/>
              </a:tblGrid>
              <a:tr h="308631">
                <a:tc>
                  <a:txBody>
                    <a:bodyPr/>
                    <a:lstStyle/>
                    <a:p>
                      <a:pPr algn="just">
                        <a:lnSpc>
                          <a:spcPct val="108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Количество дочерних обществ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6200" indent="-53340" algn="ctr">
                        <a:lnSpc>
                          <a:spcPct val="108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403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317500" algn="just">
                        <a:lnSpc>
                          <a:spcPct val="108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416277"/>
              </p:ext>
            </p:extLst>
          </p:nvPr>
        </p:nvGraphicFramePr>
        <p:xfrm>
          <a:off x="1786596" y="1081295"/>
          <a:ext cx="4050665" cy="457200"/>
        </p:xfrm>
        <a:graphic>
          <a:graphicData uri="http://schemas.openxmlformats.org/drawingml/2006/table">
            <a:tbl>
              <a:tblPr/>
              <a:tblGrid>
                <a:gridCol w="1800225"/>
                <a:gridCol w="749935"/>
                <a:gridCol w="749935"/>
                <a:gridCol w="7505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Дата начала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хозяйственной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деятельности (101)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Число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месяц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964702" y="1015275"/>
            <a:ext cx="587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если вновь созданная организация не начала </a:t>
            </a:r>
            <a:r>
              <a:rPr lang="ru-RU" sz="1400" i="1" dirty="0" smtClean="0"/>
              <a:t>хозяйственную </a:t>
            </a:r>
            <a:r>
              <a:rPr lang="ru-RU" sz="1400" i="1" dirty="0"/>
              <a:t>деятельность, </a:t>
            </a:r>
            <a:r>
              <a:rPr lang="ru-RU" sz="1400" i="1" dirty="0" smtClean="0"/>
              <a:t>в </a:t>
            </a:r>
            <a:r>
              <a:rPr lang="ru-RU" sz="1400" i="1" dirty="0"/>
              <a:t>графах 1, 2, 3 строки 101 проставляется «0</a:t>
            </a:r>
            <a:r>
              <a:rPr lang="ru-RU" sz="1400" i="1" dirty="0" smtClean="0"/>
              <a:t>».</a:t>
            </a:r>
            <a:endParaRPr lang="ru-RU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524790" y="5683215"/>
            <a:ext cx="521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ДО в разделах </a:t>
            </a:r>
            <a:r>
              <a:rPr lang="en-US" dirty="0"/>
              <a:t>V</a:t>
            </a:r>
            <a:r>
              <a:rPr lang="ru-RU" dirty="0"/>
              <a:t>-</a:t>
            </a:r>
            <a:r>
              <a:rPr lang="en-US" dirty="0"/>
              <a:t>IX </a:t>
            </a:r>
            <a:r>
              <a:rPr lang="ru-RU" dirty="0">
                <a:solidFill>
                  <a:srgbClr val="FF0000"/>
                </a:solidFill>
              </a:rPr>
              <a:t>не отражаются</a:t>
            </a:r>
          </a:p>
        </p:txBody>
      </p:sp>
    </p:spTree>
    <p:extLst>
      <p:ext uri="{BB962C8B-B14F-4D97-AF65-F5344CB8AC3E}">
        <p14:creationId xmlns:p14="http://schemas.microsoft.com/office/powerpoint/2010/main" val="20566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4487E916-3A10-5245-A5D2-4FFFDBA15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68713"/>
              </p:ext>
            </p:extLst>
          </p:nvPr>
        </p:nvGraphicFramePr>
        <p:xfrm>
          <a:off x="847078" y="956603"/>
          <a:ext cx="10996298" cy="530239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996298">
                  <a:extLst>
                    <a:ext uri="{9D8B030D-6E8A-4147-A177-3AD203B41FA5}">
                      <a16:colId xmlns:a16="http://schemas.microsoft.com/office/drawing/2014/main" xmlns="" val="1961804217"/>
                    </a:ext>
                  </a:extLst>
                </a:gridCol>
              </a:tblGrid>
              <a:tr h="5302390">
                <a:tc>
                  <a:txBody>
                    <a:bodyPr/>
                    <a:lstStyle/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54000" marT="773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27882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65449" y="407166"/>
            <a:ext cx="9133254" cy="410591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Раздел 5 Сведения о производстве и отгрузке товаров, работ и услуг</a:t>
            </a:r>
            <a:endParaRPr lang="ru-RU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864071"/>
            <a:ext cx="295422" cy="4323442"/>
          </a:xfrm>
          <a:prstGeom prst="rect">
            <a:avLst/>
          </a:prstGeom>
          <a:gradFill flip="none" rotWithShape="1">
            <a:gsLst>
              <a:gs pos="69200">
                <a:srgbClr val="004896"/>
              </a:gs>
              <a:gs pos="100000">
                <a:srgbClr val="003C86"/>
              </a:gs>
              <a:gs pos="0">
                <a:srgbClr val="0062B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347788" y="177076"/>
            <a:ext cx="9495588" cy="121945"/>
            <a:chOff x="1439587" y="2710536"/>
            <a:chExt cx="10403789" cy="121945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10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227799" y="6335484"/>
            <a:ext cx="4336310" cy="415096"/>
            <a:chOff x="7227799" y="6335484"/>
            <a:chExt cx="4336310" cy="415096"/>
          </a:xfrm>
        </p:grpSpPr>
        <p:pic>
          <p:nvPicPr>
            <p:cNvPr id="21" name="Рисунок 20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1276" y="6390579"/>
              <a:ext cx="360000" cy="304905"/>
            </a:xfrm>
            <a:prstGeom prst="rect">
              <a:avLst/>
            </a:prstGeom>
          </p:spPr>
        </p:pic>
        <p:pic>
          <p:nvPicPr>
            <p:cNvPr id="22" name="Рисунок 21"/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99" y="6350522"/>
              <a:ext cx="360000" cy="360000"/>
            </a:xfrm>
            <a:prstGeom prst="rect">
              <a:avLst/>
            </a:prstGeom>
          </p:spPr>
        </p:pic>
        <p:pic>
          <p:nvPicPr>
            <p:cNvPr id="23" name="Рисунок 22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90" y="6365257"/>
              <a:ext cx="360000" cy="330227"/>
            </a:xfrm>
            <a:prstGeom prst="rect">
              <a:avLst/>
            </a:prstGeom>
          </p:spPr>
        </p:pic>
        <p:pic>
          <p:nvPicPr>
            <p:cNvPr id="24" name="Рисунок 23"/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717" y="6335484"/>
              <a:ext cx="360000" cy="360000"/>
            </a:xfrm>
            <a:prstGeom prst="rect">
              <a:avLst/>
            </a:prstGeom>
          </p:spPr>
        </p:pic>
        <p:pic>
          <p:nvPicPr>
            <p:cNvPr id="25" name="Рисунок 24"/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799" y="6390580"/>
              <a:ext cx="360000" cy="360000"/>
            </a:xfrm>
            <a:prstGeom prst="rect">
              <a:avLst/>
            </a:prstGeom>
          </p:spPr>
        </p:pic>
        <p:pic>
          <p:nvPicPr>
            <p:cNvPr id="26" name="Рисунок 25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6799" y="6390580"/>
              <a:ext cx="360000" cy="334361"/>
            </a:xfrm>
            <a:prstGeom prst="rect">
              <a:avLst/>
            </a:prstGeom>
          </p:spPr>
        </p:pic>
        <p:pic>
          <p:nvPicPr>
            <p:cNvPr id="27" name="Рисунок 2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279" y="6355682"/>
              <a:ext cx="360000" cy="352473"/>
            </a:xfrm>
            <a:prstGeom prst="rect">
              <a:avLst/>
            </a:prstGeom>
          </p:spPr>
        </p:pic>
        <p:pic>
          <p:nvPicPr>
            <p:cNvPr id="28" name="Рисунок 27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5526" y="6390579"/>
              <a:ext cx="360000" cy="350416"/>
            </a:xfrm>
            <a:prstGeom prst="rect">
              <a:avLst/>
            </a:prstGeom>
          </p:spPr>
        </p:pic>
        <p:pic>
          <p:nvPicPr>
            <p:cNvPr id="29" name="Рисунок 28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4109" y="6350008"/>
              <a:ext cx="360000" cy="374419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807" y="6355682"/>
            <a:ext cx="384910" cy="38532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-141636" y="87296"/>
            <a:ext cx="1977428" cy="4234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+mj-lt"/>
              </a:rPr>
              <a:t>САХА(ЯКУТИЯ)СТАТ</a:t>
            </a:r>
            <a:endParaRPr lang="ru-RU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822" y="457200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47788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32519" y="15333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65087"/>
              </p:ext>
            </p:extLst>
          </p:nvPr>
        </p:nvGraphicFramePr>
        <p:xfrm>
          <a:off x="616638" y="894524"/>
          <a:ext cx="5924839" cy="4530090"/>
        </p:xfrm>
        <a:graphic>
          <a:graphicData uri="http://schemas.openxmlformats.org/drawingml/2006/table">
            <a:tbl>
              <a:tblPr/>
              <a:tblGrid>
                <a:gridCol w="5409167"/>
                <a:gridCol w="515672"/>
              </a:tblGrid>
              <a:tr h="207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Оборот организации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(без НДС, акцизов и аналогичных обязательных платежей) – всего </a:t>
                      </a:r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(строки 502+507+512)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отгружено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товаров собственного производства, выполнено работ и услуг собственными силами 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товаров на экспорт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товаров, произведенных из собственного сырья и материалов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другими юридическими и физическими лицами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оказано услуг по переработке неоплачиваемого (давальческого) сырья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произведено работ по капитальному и текущему ремонту зданий и сооружений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продано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товаров, приобретенных для перепродажи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  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электрической энергии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тепловой энергии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газа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объектов недвижимости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продано сырья, материалов,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комплектующих изделий, топлива, приобретенных ранее для производства продукции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46761" y="1533378"/>
            <a:ext cx="45373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300" b="1" dirty="0" smtClean="0">
                <a:solidFill>
                  <a:srgbClr val="0070C0"/>
                </a:solidFill>
              </a:rPr>
              <a:t>Строка 502.</a:t>
            </a:r>
            <a:r>
              <a:rPr 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Стоимость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всех товаров, произведенных данным ЮЛ, выполненных работ и оказанных услуг  и </a:t>
            </a:r>
            <a:r>
              <a:rPr lang="ru-RU" sz="1300" b="1" dirty="0">
                <a:solidFill>
                  <a:srgbClr val="FF0000"/>
                </a:solidFill>
              </a:rPr>
              <a:t>фактически отгруженных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(переданных) в отчетном периоде на сторону (другим юридическим и физическим лицам, а также предоставленных своим работникам в счет оплаты труда), включая товары, сданные по акту заказчику на месте, </a:t>
            </a:r>
            <a:r>
              <a:rPr lang="ru-RU" sz="1300" b="1" dirty="0">
                <a:solidFill>
                  <a:srgbClr val="FF0000"/>
                </a:solidFill>
              </a:rPr>
              <a:t>независимо от того, поступили деньги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счет продавца или нет</a:t>
            </a:r>
            <a:r>
              <a:rPr lang="ru-MO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MO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7297" y="3390315"/>
            <a:ext cx="4167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</a:rPr>
              <a:t>Строка 507</a:t>
            </a:r>
            <a:r>
              <a:rPr lang="ru-RU" sz="1300" dirty="0" smtClean="0"/>
              <a:t>. Приобретение </a:t>
            </a:r>
            <a:r>
              <a:rPr lang="ru-RU" sz="1300" dirty="0"/>
              <a:t>учитывалось </a:t>
            </a:r>
            <a:endParaRPr lang="ru-RU" sz="1300" dirty="0" smtClean="0"/>
          </a:p>
          <a:p>
            <a:r>
              <a:rPr lang="ru-RU" sz="1300" dirty="0" smtClean="0"/>
              <a:t>на </a:t>
            </a:r>
            <a:r>
              <a:rPr lang="ru-RU" sz="1300" dirty="0"/>
              <a:t>Дебете бухгалтерского счета 41, </a:t>
            </a:r>
            <a:endParaRPr lang="ru-RU" sz="1300" dirty="0" smtClean="0"/>
          </a:p>
          <a:p>
            <a:r>
              <a:rPr lang="ru-RU" sz="1300" dirty="0" smtClean="0"/>
              <a:t>продажа </a:t>
            </a:r>
            <a:r>
              <a:rPr lang="ru-RU" sz="1300" dirty="0"/>
              <a:t>– на счете 90.</a:t>
            </a:r>
          </a:p>
          <a:p>
            <a:endParaRPr lang="ru-RU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6992429" y="4479819"/>
            <a:ext cx="5118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стр.507 </a:t>
            </a:r>
            <a:r>
              <a:rPr lang="en-US" sz="1200" dirty="0">
                <a:solidFill>
                  <a:srgbClr val="0070C0"/>
                </a:solidFill>
              </a:rPr>
              <a:t>&gt;= </a:t>
            </a:r>
            <a:r>
              <a:rPr lang="ru-RU" sz="1200" dirty="0" smtClean="0">
                <a:solidFill>
                  <a:srgbClr val="0070C0"/>
                </a:solidFill>
              </a:rPr>
              <a:t>стр.601 </a:t>
            </a:r>
            <a:r>
              <a:rPr lang="ru-RU" sz="1200" dirty="0">
                <a:solidFill>
                  <a:srgbClr val="0070C0"/>
                </a:solidFill>
              </a:rPr>
              <a:t>+ стр.606 – </a:t>
            </a:r>
            <a:r>
              <a:rPr lang="ru-RU" sz="1200" dirty="0" smtClean="0">
                <a:solidFill>
                  <a:srgbClr val="0070C0"/>
                </a:solidFill>
              </a:rPr>
              <a:t>стр.607:</a:t>
            </a:r>
          </a:p>
          <a:p>
            <a:r>
              <a:rPr lang="ru-RU" sz="1200" i="1" dirty="0" smtClean="0"/>
              <a:t>где</a:t>
            </a:r>
            <a:r>
              <a:rPr lang="ru-RU" sz="1200" dirty="0" smtClean="0"/>
              <a:t>,  стр.601 - расходы на приобретение товаров</a:t>
            </a:r>
          </a:p>
          <a:p>
            <a:r>
              <a:rPr lang="ru-RU" sz="1200" dirty="0" smtClean="0"/>
              <a:t>         стр.606 –остатки </a:t>
            </a:r>
            <a:r>
              <a:rPr lang="ru-RU" sz="1200" dirty="0"/>
              <a:t>товаров для </a:t>
            </a:r>
            <a:r>
              <a:rPr lang="ru-RU" sz="1200" dirty="0" smtClean="0"/>
              <a:t>перепродажи на начало года</a:t>
            </a:r>
          </a:p>
          <a:p>
            <a:r>
              <a:rPr lang="ru-RU" sz="1200" dirty="0" smtClean="0"/>
              <a:t>         стр.607 – на конец года</a:t>
            </a:r>
            <a:endParaRPr lang="ru-RU" sz="1200" dirty="0"/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25564" y="5415560"/>
            <a:ext cx="1131781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300" b="1" dirty="0" smtClean="0">
                <a:solidFill>
                  <a:srgbClr val="0070C0"/>
                </a:solidFill>
              </a:rPr>
              <a:t>Строка 512. </a:t>
            </a:r>
          </a:p>
          <a:p>
            <a:pPr lvl="0"/>
            <a:r>
              <a:rPr lang="ru-RU" sz="1300" dirty="0" smtClean="0"/>
              <a:t>Приобретение </a:t>
            </a:r>
            <a:r>
              <a:rPr lang="ru-RU" sz="1300" dirty="0"/>
              <a:t>учитывалось на Дебете бухгалтерских </a:t>
            </a:r>
            <a:r>
              <a:rPr lang="ru-RU" sz="1300" b="1" dirty="0"/>
              <a:t>счетов 10, 11, </a:t>
            </a:r>
            <a:r>
              <a:rPr lang="ru-RU" sz="1300" dirty="0"/>
              <a:t>продажа – </a:t>
            </a:r>
            <a:r>
              <a:rPr lang="ru-RU" sz="1300" b="1" dirty="0"/>
              <a:t>на счете 90</a:t>
            </a:r>
            <a:r>
              <a:rPr lang="ru-RU" sz="1300" dirty="0"/>
              <a:t>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/>
              <a:t>Если </a:t>
            </a:r>
            <a:r>
              <a:rPr lang="ru-RU" sz="1300" dirty="0"/>
              <a:t>строка 512 заполнена, </a:t>
            </a:r>
            <a:r>
              <a:rPr lang="ru-RU" sz="1300" u="sng" dirty="0"/>
              <a:t>то заполняется строка </a:t>
            </a:r>
            <a:r>
              <a:rPr lang="ru-RU" sz="1300" u="sng" dirty="0" smtClean="0"/>
              <a:t>632 «Покупная стоимость </a:t>
            </a:r>
            <a:r>
              <a:rPr lang="ru-RU" sz="1300" dirty="0" smtClean="0"/>
              <a:t>сырья, материалов, топлива, комплектующих изделий, приобретенных для производство продукции, но проданных на сторону без переработки (обработки).</a:t>
            </a:r>
            <a:endParaRPr lang="ru-RU" sz="1300" dirty="0"/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1919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24760</TotalTime>
  <Words>6591</Words>
  <Application>Microsoft Office PowerPoint</Application>
  <PresentationFormat>Произвольный</PresentationFormat>
  <Paragraphs>999</Paragraphs>
  <Slides>33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Документ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Портнягина Лилия Анатольевна</dc:creator>
  <cp:lastModifiedBy>Никонова Айталина Ильнуровна</cp:lastModifiedBy>
  <cp:revision>1722</cp:revision>
  <cp:lastPrinted>2024-02-26T07:17:50Z</cp:lastPrinted>
  <dcterms:created xsi:type="dcterms:W3CDTF">2020-03-31T09:31:17Z</dcterms:created>
  <dcterms:modified xsi:type="dcterms:W3CDTF">2024-03-18T07:43:02Z</dcterms:modified>
</cp:coreProperties>
</file>